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3" r:id="rId7"/>
    <p:sldId id="275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FE68-087D-45D3-8FD8-80FEB35EC796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A924-FE4F-49B6-A9D8-23243618887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5A924-FE4F-49B6-A9D8-232436188878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F1EAD90-0F2F-4278-B8E1-469DD5CF4CFA}" type="datetimeFigureOut">
              <a:rPr lang="el-GR" smtClean="0"/>
              <a:t>13/5/2012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C62D68-7AA0-4C48-930E-04DCDD01D46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99792" y="2132856"/>
            <a:ext cx="6444208" cy="151216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</a:t>
            </a:r>
            <a:r>
              <a:rPr kumimoji="0" lang="el-GR" sz="32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αισθητικη</a:t>
            </a:r>
            <a:r>
              <a:rPr kumimoji="0" lang="el-G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αγωγη</a:t>
            </a:r>
            <a:r>
              <a:rPr kumimoji="0" lang="el-G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στη </a:t>
            </a:r>
            <a:r>
              <a:rPr kumimoji="0" lang="el-GR" sz="32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συγχρονη</a:t>
            </a:r>
            <a:r>
              <a:rPr kumimoji="0" lang="el-G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εκπαιδευτικη</a:t>
            </a:r>
            <a:r>
              <a:rPr kumimoji="0" lang="el-GR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διαδικασια</a:t>
            </a:r>
            <a:endParaRPr kumimoji="0" lang="el-GR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771800" y="26064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4"/>
                </a:solidFill>
              </a:rPr>
              <a:t>2</a:t>
            </a:r>
            <a:r>
              <a:rPr lang="el-GR" sz="2000" b="1" baseline="30000" dirty="0" smtClean="0">
                <a:solidFill>
                  <a:schemeClr val="accent4"/>
                </a:solidFill>
              </a:rPr>
              <a:t>ο</a:t>
            </a:r>
            <a:r>
              <a:rPr lang="el-GR" sz="2000" b="1" dirty="0" smtClean="0">
                <a:solidFill>
                  <a:schemeClr val="accent4"/>
                </a:solidFill>
              </a:rPr>
              <a:t>  ΓΕΛ ΛΕΥΚΑΔΑΣ </a:t>
            </a:r>
          </a:p>
          <a:p>
            <a:r>
              <a:rPr lang="el-GR" sz="2000" b="1" dirty="0" smtClean="0">
                <a:solidFill>
                  <a:schemeClr val="accent4"/>
                </a:solidFill>
              </a:rPr>
              <a:t>ΕΡΕΥΝΗΤΙΚΗ ΕΡΓΑΣΙΑ Β΄ ΤΕΤΡΑΜΗΝΟΥ</a:t>
            </a:r>
            <a:endParaRPr lang="el-GR" sz="2000" b="1" dirty="0">
              <a:solidFill>
                <a:schemeClr val="accent4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771800" y="5301208"/>
            <a:ext cx="62281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 smtClean="0">
                <a:solidFill>
                  <a:schemeClr val="bg1">
                    <a:lumMod val="95000"/>
                  </a:schemeClr>
                </a:solidFill>
              </a:rPr>
              <a:t>’’Η μεγαλύτερη Κερά του κόσμου είναι η Τέχνη.’’</a:t>
            </a:r>
          </a:p>
          <a:p>
            <a:pPr algn="r"/>
            <a:r>
              <a:rPr lang="el-GR" dirty="0" smtClean="0">
                <a:solidFill>
                  <a:schemeClr val="bg1">
                    <a:lumMod val="95000"/>
                  </a:schemeClr>
                </a:solidFill>
              </a:rPr>
              <a:t>Κ.  Καβάφης </a:t>
            </a: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6"/>
            <a:ext cx="7776864" cy="496855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l-GR" dirty="0" smtClean="0"/>
              <a:t>Υπάγεται </a:t>
            </a:r>
            <a:r>
              <a:rPr lang="el-GR" dirty="0" smtClean="0"/>
              <a:t>στην κατηγορία των δευτερευόντων μαθημάτων</a:t>
            </a:r>
            <a:r>
              <a:rPr lang="el-GR" dirty="0" smtClean="0"/>
              <a:t>.</a:t>
            </a:r>
          </a:p>
          <a:p>
            <a:pPr lvl="0" algn="just"/>
            <a:endParaRPr lang="el-GR" dirty="0" smtClean="0"/>
          </a:p>
          <a:p>
            <a:pPr lvl="0" algn="just"/>
            <a:r>
              <a:rPr lang="el-GR" dirty="0" smtClean="0"/>
              <a:t>Η </a:t>
            </a:r>
            <a:r>
              <a:rPr lang="el-GR" dirty="0" smtClean="0"/>
              <a:t>οργάνωση καλλιτεχνικών εκδηλώσεων θεωρείται απώλεια χρόνου</a:t>
            </a:r>
            <a:r>
              <a:rPr lang="el-GR" dirty="0" smtClean="0"/>
              <a:t>.</a:t>
            </a:r>
          </a:p>
          <a:p>
            <a:pPr lvl="0" algn="just"/>
            <a:endParaRPr lang="el-GR" dirty="0" smtClean="0"/>
          </a:p>
          <a:p>
            <a:pPr lvl="0" algn="just"/>
            <a:r>
              <a:rPr lang="el-GR" dirty="0" smtClean="0"/>
              <a:t>Τα </a:t>
            </a:r>
            <a:r>
              <a:rPr lang="el-GR" dirty="0" smtClean="0"/>
              <a:t>καλλιτεχνικά και η μουσική διδάσκονται μία ώρα την εβδομάδα στις τρεις τάξεις του γυμνασίου</a:t>
            </a:r>
            <a:r>
              <a:rPr lang="el-GR" dirty="0" smtClean="0"/>
              <a:t>.</a:t>
            </a:r>
          </a:p>
          <a:p>
            <a:pPr lvl="0" algn="just"/>
            <a:endParaRPr lang="el-GR" dirty="0" smtClean="0"/>
          </a:p>
          <a:p>
            <a:pPr lvl="0" algn="just"/>
            <a:r>
              <a:rPr lang="el-GR" dirty="0" smtClean="0"/>
              <a:t>Στην </a:t>
            </a:r>
            <a:r>
              <a:rPr lang="el-GR" dirty="0" err="1" smtClean="0"/>
              <a:t>Α΄Λυκείου</a:t>
            </a:r>
            <a:r>
              <a:rPr lang="el-GR" dirty="0" smtClean="0"/>
              <a:t> το μάθημα επιλογής "Στοιχεία θεατρολογίας" καταργήθηκε</a:t>
            </a:r>
            <a:r>
              <a:rPr lang="el-GR" dirty="0" smtClean="0"/>
              <a:t>.</a:t>
            </a:r>
          </a:p>
          <a:p>
            <a:pPr lvl="0" algn="just"/>
            <a:endParaRPr lang="el-GR" dirty="0" smtClean="0"/>
          </a:p>
          <a:p>
            <a:pPr lvl="0" algn="just"/>
            <a:r>
              <a:rPr lang="el-GR" dirty="0" smtClean="0"/>
              <a:t>Στην Β ΄ Λυκείου διδάσκεται η " Αντιγόνη ", θεατρικό έργο από το πρωτότυπο</a:t>
            </a:r>
            <a:r>
              <a:rPr lang="el-GR" dirty="0" smtClean="0"/>
              <a:t>.</a:t>
            </a:r>
          </a:p>
          <a:p>
            <a:pPr lvl="0" algn="just"/>
            <a:endParaRPr lang="el-GR" dirty="0" smtClean="0"/>
          </a:p>
          <a:p>
            <a:pPr lvl="0" algn="just"/>
            <a:r>
              <a:rPr lang="el-GR" dirty="0" smtClean="0"/>
              <a:t>Στην Γ ΄ Λυκείου έχει εξοβελιστεί εντελώς η αισθητική </a:t>
            </a:r>
            <a:r>
              <a:rPr lang="el-GR" dirty="0" smtClean="0"/>
              <a:t>αγωγή.</a:t>
            </a:r>
            <a:endParaRPr lang="el-GR" dirty="0" smtClean="0"/>
          </a:p>
          <a:p>
            <a:pPr algn="just"/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Η ΑΙΣΘΗΤΙΚΗ ΑΓΩΓΗ ΣΤΟ ΣΗΜΕΡΙΝΟ ΣΧΟΛΕΙΟ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475768"/>
          </a:xfrm>
        </p:spPr>
        <p:txBody>
          <a:bodyPr/>
          <a:lstStyle/>
          <a:p>
            <a:r>
              <a:rPr lang="el-GR" dirty="0" smtClean="0"/>
              <a:t>Μεγάλο ποσοστό μαθητών </a:t>
            </a:r>
            <a:r>
              <a:rPr lang="el-GR" dirty="0" smtClean="0"/>
              <a:t>αγνοεί</a:t>
            </a:r>
            <a:r>
              <a:rPr lang="el-GR" dirty="0" smtClean="0"/>
              <a:t> 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Πολιτιστικές εκδηλώσεις της πόλης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Κλασικά λογοτεχνικά έργα, ταινίες, θεατρικά έργα, ζωγράφους, σκηνοθέτες, συνθέτες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Και προτιμάει αθλητικές εκδηλώσεις και όχι πολιτιστικές.</a:t>
            </a:r>
          </a:p>
          <a:p>
            <a:pPr lvl="1"/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Απο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τα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ερωτηματολογια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προεκυψε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ωφελιμιστική αντίληψη </a:t>
            </a:r>
          </a:p>
          <a:p>
            <a:endParaRPr lang="el-GR" dirty="0" smtClean="0"/>
          </a:p>
          <a:p>
            <a:r>
              <a:rPr lang="el-GR" dirty="0" smtClean="0"/>
              <a:t>Ο ανταγωνισμός</a:t>
            </a:r>
          </a:p>
          <a:p>
            <a:endParaRPr lang="el-GR" dirty="0" smtClean="0"/>
          </a:p>
          <a:p>
            <a:r>
              <a:rPr lang="el-GR" dirty="0" smtClean="0"/>
              <a:t>Οι απαιτήσεις για εξειδίκευση</a:t>
            </a:r>
          </a:p>
          <a:p>
            <a:endParaRPr lang="el-GR" dirty="0" smtClean="0"/>
          </a:p>
          <a:p>
            <a:r>
              <a:rPr lang="el-GR" dirty="0" smtClean="0"/>
              <a:t>Η νοοτροπία πως η τέχνη είναι ανώφελη</a:t>
            </a:r>
          </a:p>
          <a:p>
            <a:endParaRPr lang="el-GR" dirty="0" smtClean="0"/>
          </a:p>
          <a:p>
            <a:r>
              <a:rPr lang="el-GR" dirty="0" smtClean="0"/>
              <a:t>Το περιεχόμενο σπουδών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Αιτια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απουσιασ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αισθητικησ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αγωγησ</a:t>
            </a:r>
            <a:endParaRPr lang="el-GR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Κλασική εποχή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παλαιοτερα</a:t>
            </a:r>
            <a:endParaRPr lang="el-GR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5 - Εικόνα" descr="paidagogo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6493014" cy="3351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6"/>
            <a:ext cx="7372672" cy="504296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Βυζάντιο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παλαιοτερα</a:t>
            </a:r>
            <a:endParaRPr lang="el-GR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4 - Εικόνα" descr="image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2968352" cy="2358780"/>
          </a:xfrm>
          <a:prstGeom prst="rect">
            <a:avLst/>
          </a:prstGeom>
        </p:spPr>
      </p:pic>
      <p:pic>
        <p:nvPicPr>
          <p:cNvPr id="6" name="5 - Εικόνα" descr="Vyzan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252028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Νεότερο  </a:t>
            </a:r>
            <a:r>
              <a:rPr lang="el-GR" dirty="0" smtClean="0"/>
              <a:t>Ελληνικό  Κράτος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παλαιοτερα</a:t>
            </a:r>
            <a:endParaRPr lang="el-GR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4 - Εικόνα" descr="embroidered-tableclot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145806" cy="355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4846320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Τα ΜΜΕ προωθούν την κακογουστιά</a:t>
            </a:r>
          </a:p>
          <a:p>
            <a:pPr algn="just"/>
            <a:r>
              <a:rPr lang="el-GR" sz="2400" dirty="0" smtClean="0"/>
              <a:t>Το έργο τέχνης λειτουργεί ως διακοσμητικό μέσο και εμπορεύσιμο είδος</a:t>
            </a:r>
          </a:p>
          <a:p>
            <a:pPr algn="just"/>
            <a:r>
              <a:rPr lang="el-GR" sz="2400" dirty="0" smtClean="0"/>
              <a:t>Η φύση κακοποιείται βάναυσα</a:t>
            </a:r>
          </a:p>
          <a:p>
            <a:pPr algn="just"/>
            <a:r>
              <a:rPr lang="el-GR" sz="2400" dirty="0" smtClean="0"/>
              <a:t>Επικρατεί η αισθητική της τσιμεντούπολης</a:t>
            </a:r>
          </a:p>
          <a:p>
            <a:pPr algn="just"/>
            <a:r>
              <a:rPr lang="el-GR" sz="2400" dirty="0" smtClean="0"/>
              <a:t>Δεν καλλιεργείται η αίσθηση του Ωραίου και του Ηθικού</a:t>
            </a:r>
          </a:p>
          <a:p>
            <a:pPr algn="just"/>
            <a:endParaRPr lang="el-GR" dirty="0" smtClean="0"/>
          </a:p>
          <a:p>
            <a:pPr algn="just">
              <a:buNone/>
            </a:pPr>
            <a:r>
              <a:rPr lang="el-GR" sz="2800" dirty="0" smtClean="0"/>
              <a:t>Μήπως αυτό επιβάλλεται να το κατορθώσει η</a:t>
            </a:r>
          </a:p>
          <a:p>
            <a:pPr algn="just">
              <a:buNone/>
            </a:pPr>
            <a:r>
              <a:rPr lang="el-GR" sz="2800" dirty="0" smtClean="0"/>
              <a:t>π</a:t>
            </a:r>
            <a:r>
              <a:rPr lang="el-GR" sz="2800" dirty="0" smtClean="0"/>
              <a:t>αιδεία μας;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στο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συγχρονο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κοσμο</a:t>
            </a:r>
            <a:endParaRPr lang="el-GR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2789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l-GR" sz="2800" dirty="0" smtClean="0"/>
              <a:t>Η </a:t>
            </a:r>
            <a:r>
              <a:rPr lang="el-GR" sz="2800" dirty="0" smtClean="0"/>
              <a:t>επίσκεψη σε εκθέσεις, μουσεία, βιβλιοθήκες και αρχαίους </a:t>
            </a:r>
            <a:r>
              <a:rPr lang="el-GR" sz="2800" dirty="0" smtClean="0"/>
              <a:t>χώρους.</a:t>
            </a:r>
          </a:p>
          <a:p>
            <a:pPr lvl="0" algn="just"/>
            <a:endParaRPr lang="el-GR" sz="2800" dirty="0" smtClean="0"/>
          </a:p>
          <a:p>
            <a:pPr lvl="0" algn="just"/>
            <a:r>
              <a:rPr lang="el-GR" sz="2800" dirty="0" smtClean="0"/>
              <a:t>Η </a:t>
            </a:r>
            <a:r>
              <a:rPr lang="el-GR" sz="2800" dirty="0" smtClean="0"/>
              <a:t>ανάρτηση έργων καλλιτεχνικών στις τάξεις ή σε χώρους του </a:t>
            </a:r>
            <a:r>
              <a:rPr lang="el-GR" sz="2800" dirty="0" smtClean="0"/>
              <a:t>σχολείου.</a:t>
            </a:r>
          </a:p>
          <a:p>
            <a:pPr lvl="0" algn="just"/>
            <a:endParaRPr lang="el-GR" sz="2800" dirty="0" smtClean="0"/>
          </a:p>
          <a:p>
            <a:pPr lvl="0" algn="just"/>
            <a:r>
              <a:rPr lang="el-GR" sz="2800" dirty="0" smtClean="0"/>
              <a:t>Η </a:t>
            </a:r>
            <a:r>
              <a:rPr lang="el-GR" sz="2800" dirty="0" smtClean="0"/>
              <a:t>μέθοδος </a:t>
            </a:r>
            <a:r>
              <a:rPr lang="en-US" sz="2800" dirty="0" smtClean="0"/>
              <a:t>project</a:t>
            </a:r>
            <a:r>
              <a:rPr lang="el-GR" sz="2800" dirty="0" smtClean="0"/>
              <a:t> ( σχέδια εργασίας ) για την οργάνωση και υλοποίηση εικαστικών δραστηριοτήτων</a:t>
            </a:r>
            <a:r>
              <a:rPr lang="el-GR" sz="2800" dirty="0" smtClean="0"/>
              <a:t>.</a:t>
            </a:r>
          </a:p>
          <a:p>
            <a:pPr lvl="0" algn="just"/>
            <a:endParaRPr lang="el-GR" sz="2800" dirty="0" smtClean="0"/>
          </a:p>
          <a:p>
            <a:pPr lvl="0" algn="just"/>
            <a:r>
              <a:rPr lang="el-GR" sz="2800" dirty="0" smtClean="0"/>
              <a:t>Χρήση της αισθητικής αγωγής ως μέσο εμψύχωσης της διδασκαλίας. </a:t>
            </a:r>
            <a:endParaRPr lang="el-GR" sz="2800" dirty="0" smtClean="0"/>
          </a:p>
          <a:p>
            <a:pPr lvl="0" algn="just"/>
            <a:endParaRPr lang="el-GR" sz="2800" dirty="0" smtClean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04856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Μεθοδοι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αισθητικησ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αγωγησ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 στο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σχολειο</a:t>
            </a:r>
            <a:endParaRPr lang="el-GR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sz="2800" dirty="0" smtClean="0"/>
              <a:t>Η χρήση ήχων, εικόνων, χρωμάτων, θεατρικών κειμένων ακόμα και οργανωμένων παρασκηνίων στους εορτασμούς επετείων</a:t>
            </a:r>
            <a:r>
              <a:rPr lang="el-GR" sz="2800" dirty="0" smtClean="0"/>
              <a:t>.</a:t>
            </a:r>
          </a:p>
          <a:p>
            <a:pPr lvl="0"/>
            <a:endParaRPr lang="el-GR" sz="2800" dirty="0" smtClean="0"/>
          </a:p>
          <a:p>
            <a:pPr lvl="0"/>
            <a:r>
              <a:rPr lang="el-GR" sz="2800" dirty="0" smtClean="0"/>
              <a:t>Δημιουργία ομάδων ζωγραφικής και θεατρικών ομάδων</a:t>
            </a:r>
            <a:r>
              <a:rPr lang="el-GR" sz="2800" dirty="0" smtClean="0"/>
              <a:t>.</a:t>
            </a:r>
          </a:p>
          <a:p>
            <a:pPr lvl="0"/>
            <a:endParaRPr lang="el-GR" sz="2800" dirty="0" smtClean="0"/>
          </a:p>
          <a:p>
            <a:pPr lvl="0"/>
            <a:r>
              <a:rPr lang="el-GR" sz="2800" dirty="0" smtClean="0"/>
              <a:t>Η κατάλληλη αισθητική στο χώρο του σχολείου : 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καθαρές και περιποιημένες τάξεις 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καλαίσθητα βαμμένα σχολειά με ευχάριστα χρώματα 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η αισθητική  παρουσία της φύσης στον προαύλιο χώρο </a:t>
            </a:r>
          </a:p>
          <a:p>
            <a:pPr lvl="1"/>
            <a:r>
              <a:rPr lang="el-GR" sz="2500" dirty="0" smtClean="0">
                <a:solidFill>
                  <a:schemeClr val="tx1"/>
                </a:solidFill>
              </a:rPr>
              <a:t>η ύπαρξη μουσικής στα </a:t>
            </a:r>
            <a:r>
              <a:rPr lang="el-GR" sz="2500" dirty="0" smtClean="0">
                <a:solidFill>
                  <a:schemeClr val="tx1"/>
                </a:solidFill>
              </a:rPr>
              <a:t>διαλείμματα. </a:t>
            </a:r>
            <a:endParaRPr lang="el-GR" dirty="0" smtClean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04856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Μεθοδοι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αισθητικησ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αγωγησ</a:t>
            </a:r>
            <a:r>
              <a:rPr lang="el-GR" sz="2500" dirty="0" smtClean="0">
                <a:solidFill>
                  <a:schemeClr val="tx2">
                    <a:lumMod val="75000"/>
                  </a:schemeClr>
                </a:solidFill>
              </a:rPr>
              <a:t>  στο </a:t>
            </a:r>
            <a:r>
              <a:rPr lang="el-GR" sz="2500" dirty="0" err="1" smtClean="0">
                <a:solidFill>
                  <a:schemeClr val="tx2">
                    <a:lumMod val="75000"/>
                  </a:schemeClr>
                </a:solidFill>
              </a:rPr>
              <a:t>σχολειο</a:t>
            </a:r>
            <a:endParaRPr lang="el-GR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441427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Μια και…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΄΄Πασών</a:t>
            </a:r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 ζημιών </a:t>
            </a:r>
            <a:r>
              <a:rPr lang="el-GR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βαρυτάτη</a:t>
            </a:r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… εν αμουσία και </a:t>
            </a:r>
          </a:p>
          <a:p>
            <a:pPr>
              <a:buNone/>
            </a:pPr>
            <a:r>
              <a:rPr lang="el-GR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αμαθία</a:t>
            </a:r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ζην.΄΄</a:t>
            </a: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39000" cy="55432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chemeClr val="tx2">
                    <a:lumMod val="75000"/>
                  </a:schemeClr>
                </a:solidFill>
              </a:rPr>
              <a:t>Ομαδα</a:t>
            </a:r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3200" dirty="0" err="1" smtClean="0">
                <a:solidFill>
                  <a:schemeClr val="tx2">
                    <a:lumMod val="75000"/>
                  </a:schemeClr>
                </a:solidFill>
              </a:rPr>
              <a:t>εργασιασ</a:t>
            </a:r>
            <a:endParaRPr lang="el-G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95536" y="1412777"/>
            <a:ext cx="7128792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l-GR" dirty="0" smtClean="0"/>
              <a:t>Τάσος  </a:t>
            </a:r>
            <a:r>
              <a:rPr lang="el-GR" dirty="0" err="1" smtClean="0"/>
              <a:t>Δρακόπουλος</a:t>
            </a:r>
            <a:endParaRPr lang="el-GR" dirty="0" smtClean="0"/>
          </a:p>
          <a:p>
            <a:r>
              <a:rPr lang="el-GR" dirty="0" smtClean="0"/>
              <a:t>Γεωργία  </a:t>
            </a:r>
            <a:r>
              <a:rPr lang="el-GR" dirty="0" err="1" smtClean="0"/>
              <a:t>Θεριανού</a:t>
            </a:r>
            <a:endParaRPr lang="el-GR" dirty="0" smtClean="0"/>
          </a:p>
          <a:p>
            <a:r>
              <a:rPr lang="el-GR" dirty="0" smtClean="0"/>
              <a:t>Βάσω </a:t>
            </a:r>
            <a:r>
              <a:rPr lang="el-GR" dirty="0" err="1" smtClean="0"/>
              <a:t>Καπότη</a:t>
            </a:r>
            <a:endParaRPr lang="el-GR" dirty="0" smtClean="0"/>
          </a:p>
          <a:p>
            <a:r>
              <a:rPr lang="el-GR" dirty="0" smtClean="0"/>
              <a:t>Γιώργος  </a:t>
            </a:r>
            <a:r>
              <a:rPr lang="el-GR" dirty="0" err="1" smtClean="0"/>
              <a:t>Κατωπόδης</a:t>
            </a:r>
            <a:endParaRPr lang="el-GR" dirty="0" smtClean="0"/>
          </a:p>
          <a:p>
            <a:r>
              <a:rPr lang="el-GR" dirty="0" smtClean="0"/>
              <a:t>Ειρήνη  </a:t>
            </a:r>
            <a:r>
              <a:rPr lang="el-GR" dirty="0" err="1" smtClean="0"/>
              <a:t>Κολόκα</a:t>
            </a:r>
            <a:endParaRPr lang="el-GR" dirty="0" smtClean="0"/>
          </a:p>
          <a:p>
            <a:r>
              <a:rPr lang="el-GR" dirty="0" smtClean="0"/>
              <a:t>Φωτεινή </a:t>
            </a:r>
            <a:r>
              <a:rPr lang="el-GR" dirty="0" err="1" smtClean="0"/>
              <a:t>Λάζαρη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Διονυσία </a:t>
            </a:r>
            <a:r>
              <a:rPr lang="el-GR" dirty="0" err="1" smtClean="0"/>
              <a:t>Λάζαρη</a:t>
            </a:r>
            <a:endParaRPr lang="el-GR" dirty="0" smtClean="0"/>
          </a:p>
          <a:p>
            <a:r>
              <a:rPr lang="el-GR" dirty="0" smtClean="0"/>
              <a:t>Θεοδώρα  </a:t>
            </a:r>
            <a:r>
              <a:rPr lang="el-GR" dirty="0" err="1" smtClean="0"/>
              <a:t>Μικρώνη</a:t>
            </a:r>
            <a:endParaRPr lang="el-GR" dirty="0" smtClean="0"/>
          </a:p>
          <a:p>
            <a:r>
              <a:rPr lang="el-GR" dirty="0" smtClean="0"/>
              <a:t>Γιάννης  </a:t>
            </a:r>
            <a:r>
              <a:rPr lang="el-GR" dirty="0" err="1" smtClean="0"/>
              <a:t>Μπακομιχάλης</a:t>
            </a:r>
            <a:endParaRPr lang="el-GR" dirty="0" smtClean="0"/>
          </a:p>
          <a:p>
            <a:r>
              <a:rPr lang="el-GR" dirty="0" smtClean="0"/>
              <a:t>Ματίνα   </a:t>
            </a:r>
          </a:p>
          <a:p>
            <a:r>
              <a:rPr lang="el-GR" dirty="0" err="1" smtClean="0"/>
              <a:t>Πανωραία</a:t>
            </a:r>
            <a:r>
              <a:rPr lang="el-GR" dirty="0" smtClean="0"/>
              <a:t>  Παξινού</a:t>
            </a:r>
          </a:p>
          <a:p>
            <a:r>
              <a:rPr lang="el-GR" dirty="0" smtClean="0"/>
              <a:t>Νίκος  Παπαδόπουλος</a:t>
            </a:r>
          </a:p>
          <a:p>
            <a:r>
              <a:rPr lang="el-GR" dirty="0" smtClean="0"/>
              <a:t>Μαρία  Σπηλιά </a:t>
            </a:r>
          </a:p>
          <a:p>
            <a:r>
              <a:rPr lang="el-GR" dirty="0" err="1" smtClean="0"/>
              <a:t>Αγάθη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Νίκος  </a:t>
            </a:r>
            <a:r>
              <a:rPr lang="el-GR" dirty="0" err="1" smtClean="0"/>
              <a:t>Φερεντίνος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Νίκος  </a:t>
            </a:r>
            <a:r>
              <a:rPr lang="el-GR" dirty="0" err="1" smtClean="0"/>
              <a:t>Φραγκολιός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algn="r"/>
            <a:endParaRPr lang="el-GR" dirty="0"/>
          </a:p>
          <a:p>
            <a:pPr algn="r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Υπεύθυνες   καθηγήτριες:</a:t>
            </a:r>
          </a:p>
          <a:p>
            <a:pPr algn="r"/>
            <a:r>
              <a:rPr lang="el-GR" dirty="0" smtClean="0"/>
              <a:t> Μαρία  Τριάντου</a:t>
            </a:r>
          </a:p>
          <a:p>
            <a:pPr algn="r"/>
            <a:r>
              <a:rPr lang="el-GR" dirty="0" smtClean="0"/>
              <a:t>Βούλα  </a:t>
            </a:r>
            <a:r>
              <a:rPr lang="el-GR" dirty="0" err="1" smtClean="0"/>
              <a:t>Σκλήρη</a:t>
            </a:r>
            <a:r>
              <a:rPr lang="el-GR" dirty="0" smtClean="0"/>
              <a:t>                       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51720" y="278092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tx2">
                    <a:lumMod val="75000"/>
                  </a:schemeClr>
                </a:solidFill>
              </a:rPr>
              <a:t>Σας ευχαριστούμε πολύ!</a:t>
            </a:r>
            <a:endParaRPr lang="el-G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>
            <a:normAutofit/>
          </a:bodyPr>
          <a:lstStyle/>
          <a:p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Ερωτηματα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που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μασ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απασχολησαν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7488832" cy="4032448"/>
          </a:xfrm>
        </p:spPr>
        <p:txBody>
          <a:bodyPr/>
          <a:lstStyle/>
          <a:p>
            <a:pPr algn="just"/>
            <a:r>
              <a:rPr lang="el-GR" dirty="0" smtClean="0"/>
              <a:t>Τι περιλαμβάνει ο όρος αισθητική αγωγή;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Ποια θέση κατέχει η αισθητική αγωγή στο εκπαιδευτικό μας σύστημα;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Γιατί μεγαλώνουμε με την αίσθηση ότι τέχνη είναι η μιζέρια που παρελαύνει από τις οθόνες της τηλεόρασης;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>
            <a:normAutofit/>
          </a:bodyPr>
          <a:lstStyle/>
          <a:p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Ερωτηματα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που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μασ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απασχολησαν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7488832" cy="4032448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Ετοιμάζει το σύγχρονο ελληνικό σχολείο μετά από 11 χιλιάδες ώρες σπουδών τους αυριανούς θεατές θεάτρου, τους φίλους της μουσικής, τους επισκέπτες μουσείων - εκθέσεων;</a:t>
            </a:r>
          </a:p>
          <a:p>
            <a:pPr algn="just"/>
            <a:endParaRPr lang="el-GR" dirty="0" smtClean="0"/>
          </a:p>
          <a:p>
            <a:r>
              <a:rPr lang="el-GR" dirty="0" smtClean="0"/>
              <a:t>Καλλιεργείται η αισθητική παιδεία από το ευρύτερο φυσικό – κοινωνικό – πολιτικό περιβάλλον μέσα στο οποίο ζει ο πολίτης;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Ο όρος δηλώνει μια ιδιαίτερη μορφή αγωγής στα σχολεία, με σκοπό να βοηθήσει τους νέους να προσεγγίσουν και να ανακαλύψουν την ομορφιά της τέχνης. 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Σύμφωνα με το Ενιαίο Πλαίσιο Σπουδών περιλαμβάνει την:</a:t>
            </a:r>
          </a:p>
          <a:p>
            <a:pPr lvl="1" algn="just"/>
            <a:r>
              <a:rPr lang="el-GR" dirty="0" smtClean="0">
                <a:solidFill>
                  <a:schemeClr val="tx1"/>
                </a:solidFill>
              </a:rPr>
              <a:t>Εικαστική αγωγή</a:t>
            </a:r>
          </a:p>
          <a:p>
            <a:pPr lvl="1" algn="just"/>
            <a:r>
              <a:rPr lang="el-GR" dirty="0" smtClean="0">
                <a:solidFill>
                  <a:schemeClr val="tx1"/>
                </a:solidFill>
              </a:rPr>
              <a:t>Μουσική αγωγή</a:t>
            </a:r>
          </a:p>
          <a:p>
            <a:pPr lvl="1" algn="just"/>
            <a:r>
              <a:rPr lang="el-GR" dirty="0" smtClean="0">
                <a:solidFill>
                  <a:schemeClr val="tx1"/>
                </a:solidFill>
              </a:rPr>
              <a:t>Θεατρική αγωγή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endParaRPr lang="el-G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endParaRPr lang="el-G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/>
          <a:lstStyle/>
          <a:p>
            <a:pPr lvl="1" algn="just">
              <a:buNone/>
            </a:pPr>
            <a:r>
              <a:rPr lang="el-GR" dirty="0" smtClean="0">
                <a:solidFill>
                  <a:schemeClr val="tx1"/>
                </a:solidFill>
              </a:rPr>
              <a:t>Εικαστική αγωγή</a:t>
            </a:r>
          </a:p>
        </p:txBody>
      </p:sp>
      <p:pic>
        <p:nvPicPr>
          <p:cNvPr id="8" name="7 - Εικόνα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5472608" cy="438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endParaRPr lang="el-G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4846320"/>
          </a:xfrm>
        </p:spPr>
        <p:txBody>
          <a:bodyPr/>
          <a:lstStyle/>
          <a:p>
            <a:pPr lvl="1" algn="just">
              <a:buNone/>
            </a:pPr>
            <a:r>
              <a:rPr lang="el-GR" dirty="0" smtClean="0">
                <a:solidFill>
                  <a:schemeClr val="tx1"/>
                </a:solidFill>
              </a:rPr>
              <a:t>Μουσική αγωγή</a:t>
            </a:r>
          </a:p>
          <a:p>
            <a:pPr lvl="1" algn="just">
              <a:buNone/>
            </a:pPr>
            <a:endParaRPr lang="el-GR" dirty="0" smtClean="0">
              <a:solidFill>
                <a:schemeClr val="tx1"/>
              </a:solidFill>
            </a:endParaRPr>
          </a:p>
        </p:txBody>
      </p:sp>
      <p:pic>
        <p:nvPicPr>
          <p:cNvPr id="6" name="5 - Εικόνα" descr="mousiko_sxoleio_kipotheatr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αισθητικη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αγωγη</a:t>
            </a:r>
            <a:endParaRPr lang="el-G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7239000" cy="4846320"/>
          </a:xfrm>
        </p:spPr>
        <p:txBody>
          <a:bodyPr/>
          <a:lstStyle/>
          <a:p>
            <a:pPr lvl="1" algn="just">
              <a:buNone/>
            </a:pPr>
            <a:r>
              <a:rPr lang="el-GR" dirty="0" smtClean="0">
                <a:solidFill>
                  <a:schemeClr val="tx1"/>
                </a:solidFill>
              </a:rPr>
              <a:t>Θεατρική αγωγή</a:t>
            </a:r>
          </a:p>
          <a:p>
            <a:pPr lvl="1" algn="just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lvl="1" algn="just">
              <a:buNone/>
            </a:pPr>
            <a:endParaRPr lang="el-GR" dirty="0" smtClean="0">
              <a:solidFill>
                <a:schemeClr val="tx1"/>
              </a:solidFill>
            </a:endParaRPr>
          </a:p>
        </p:txBody>
      </p:sp>
      <p:pic>
        <p:nvPicPr>
          <p:cNvPr id="6" name="5 - Εικόνα" descr="ceb1cf80cf8ccebbcebbcf89cebdceb1cf82-cf83ceaccf84cf85cf81cebfceb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6552728" cy="436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l-GR" dirty="0" smtClean="0"/>
              <a:t>Ευαισθησία , δημιουργικότητα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Ανάπτυξη ήθους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Ανάπτυξη κοινωνικού – πολιτικού αισθητηρίου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Κατανόηση της αξίας του μέτρου και της αρμονίας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Ευαίσθητη αντιμετώπιση θεμάτων όπως η καταστροφή του φυσικού περιβάλλοντος και η ασχήμια των μεγαλουπόλεων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72808" cy="594320"/>
          </a:xfrm>
        </p:spPr>
        <p:txBody>
          <a:bodyPr vert="horz" lIns="45720" tIns="0" rIns="45720" bIns="0" anchor="b" anchorCtr="0">
            <a:normAutofit/>
          </a:bodyPr>
          <a:lstStyle/>
          <a:p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Προσδοκωμενεσ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tx2">
                    <a:lumMod val="75000"/>
                  </a:schemeClr>
                </a:solidFill>
              </a:rPr>
              <a:t>ωφελειεσ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588</Words>
  <Application>Microsoft Office PowerPoint</Application>
  <PresentationFormat>Προβολή στην οθόνη (4:3)</PresentationFormat>
  <Paragraphs>141</Paragraphs>
  <Slides>20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Αφθονία</vt:lpstr>
      <vt:lpstr>Διαφάνεια 1</vt:lpstr>
      <vt:lpstr>Ομαδα  εργασιασ</vt:lpstr>
      <vt:lpstr>Ερωτηματα που μασ απασχολησαν</vt:lpstr>
      <vt:lpstr>Ερωτηματα που μασ απασχολησαν</vt:lpstr>
      <vt:lpstr>Η αισθητικη αγωγη</vt:lpstr>
      <vt:lpstr>Η αισθητικη αγωγη</vt:lpstr>
      <vt:lpstr>Η αισθητικη αγωγη</vt:lpstr>
      <vt:lpstr>Η αισθητικη αγωγη</vt:lpstr>
      <vt:lpstr>Προσδοκωμενεσ ωφελειεσ </vt:lpstr>
      <vt:lpstr>Η ΑΙΣΘΗΤΙΚΗ ΑΓΩΓΗ ΣΤΟ ΣΗΜΕΡΙΝΟ ΣΧΟΛΕΙΟ</vt:lpstr>
      <vt:lpstr>Απο τα ερωτηματολογια προεκυψε </vt:lpstr>
      <vt:lpstr>Αιτια απουσιασ αισθητικησ αγωγησ</vt:lpstr>
      <vt:lpstr>Η αισθητικη αγωγη παλαιοτερα</vt:lpstr>
      <vt:lpstr>Η αισθητικη αγωγη παλαιοτερα</vt:lpstr>
      <vt:lpstr>Η αισθητικη αγωγη παλαιοτερα</vt:lpstr>
      <vt:lpstr>Η αισθητικη αγωγη στο συγχρονο κοσμο</vt:lpstr>
      <vt:lpstr>Μεθοδοι  αισθητικησ  αγωγησ  στο σχολειο</vt:lpstr>
      <vt:lpstr>Μεθοδοι  αισθητικησ  αγωγησ  στο σχολειο</vt:lpstr>
      <vt:lpstr>Διαφάνεια 19</vt:lpstr>
      <vt:lpstr>Διαφάνεια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Home</dc:creator>
  <cp:lastModifiedBy>Home</cp:lastModifiedBy>
  <cp:revision>20</cp:revision>
  <dcterms:created xsi:type="dcterms:W3CDTF">2012-05-13T13:01:52Z</dcterms:created>
  <dcterms:modified xsi:type="dcterms:W3CDTF">2012-05-13T15:36:43Z</dcterms:modified>
</cp:coreProperties>
</file>