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9749C0-8150-403F-97A4-387FF926534E}" type="datetimeFigureOut">
              <a:rPr lang="el-GR" smtClean="0"/>
              <a:pPr/>
              <a:t>20/4/2016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F8CBD7-9C59-4C30-A8DC-6BE1EC04786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8C02946-DAAC-4E02-9B01-3532EBB21FFE}" type="slidenum">
              <a:rPr lang="el-GR" smtClean="0"/>
              <a:pPr/>
              <a:t>32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1326E02-61A0-4A09-95B4-42BE07E13359}" type="datetimeFigureOut">
              <a:rPr lang="el-GR" smtClean="0"/>
              <a:pPr/>
              <a:t>20/4/2016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EC634D2-EF37-422C-8E3A-C7EEC71511F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1326E02-61A0-4A09-95B4-42BE07E13359}" type="datetimeFigureOut">
              <a:rPr lang="el-GR" smtClean="0"/>
              <a:pPr/>
              <a:t>20/4/2016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EC634D2-EF37-422C-8E3A-C7EEC71511F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1326E02-61A0-4A09-95B4-42BE07E13359}" type="datetimeFigureOut">
              <a:rPr lang="el-GR" smtClean="0"/>
              <a:pPr/>
              <a:t>20/4/2016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EC634D2-EF37-422C-8E3A-C7EEC71511F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1326E02-61A0-4A09-95B4-42BE07E13359}" type="datetimeFigureOut">
              <a:rPr lang="el-GR" smtClean="0"/>
              <a:pPr/>
              <a:t>20/4/2016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EC634D2-EF37-422C-8E3A-C7EEC71511F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1326E02-61A0-4A09-95B4-42BE07E13359}" type="datetimeFigureOut">
              <a:rPr lang="el-GR" smtClean="0"/>
              <a:pPr/>
              <a:t>20/4/2016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EC634D2-EF37-422C-8E3A-C7EEC71511F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1326E02-61A0-4A09-95B4-42BE07E13359}" type="datetimeFigureOut">
              <a:rPr lang="el-GR" smtClean="0"/>
              <a:pPr/>
              <a:t>20/4/2016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EC634D2-EF37-422C-8E3A-C7EEC71511F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1326E02-61A0-4A09-95B4-42BE07E13359}" type="datetimeFigureOut">
              <a:rPr lang="el-GR" smtClean="0"/>
              <a:pPr/>
              <a:t>20/4/2016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EC634D2-EF37-422C-8E3A-C7EEC71511F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1326E02-61A0-4A09-95B4-42BE07E13359}" type="datetimeFigureOut">
              <a:rPr lang="el-GR" smtClean="0"/>
              <a:pPr/>
              <a:t>20/4/2016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EC634D2-EF37-422C-8E3A-C7EEC71511F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1326E02-61A0-4A09-95B4-42BE07E13359}" type="datetimeFigureOut">
              <a:rPr lang="el-GR" smtClean="0"/>
              <a:pPr/>
              <a:t>20/4/2016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EC634D2-EF37-422C-8E3A-C7EEC71511F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1326E02-61A0-4A09-95B4-42BE07E13359}" type="datetimeFigureOut">
              <a:rPr lang="el-GR" smtClean="0"/>
              <a:pPr/>
              <a:t>20/4/2016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EC634D2-EF37-422C-8E3A-C7EEC71511F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1326E02-61A0-4A09-95B4-42BE07E13359}" type="datetimeFigureOut">
              <a:rPr lang="el-GR" smtClean="0"/>
              <a:pPr/>
              <a:t>20/4/2016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EC634D2-EF37-422C-8E3A-C7EEC71511F6}"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26E02-61A0-4A09-95B4-42BE07E13359}" type="datetimeFigureOut">
              <a:rPr lang="el-GR" smtClean="0"/>
              <a:pPr/>
              <a:t>20/4/2016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C634D2-EF37-422C-8E3A-C7EEC71511F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l.wikipedia.org/wiki/%CE%91%CF%85%CF%84%CF%8C%CF%84%CF%81%CE%BF%CF%86%CE%BF%CF%82" TargetMode="External"/><Relationship Id="rId2" Type="http://schemas.openxmlformats.org/officeDocument/2006/relationships/hyperlink" Target="https://el.wikipedia.org/wiki/%CE%96%CF%89%CE%B9%CE%BA%CF%8C%CF%82_%CE%BF%CF%81%CE%B3%CE%B1%CE%BD%CE%B9%CF%83%CE%BC%CF%8C%CF%82" TargetMode="External"/><Relationship Id="rId1" Type="http://schemas.openxmlformats.org/officeDocument/2006/relationships/slideLayout" Target="../slideLayouts/slideLayout2.xml"/><Relationship Id="rId4" Type="http://schemas.openxmlformats.org/officeDocument/2006/relationships/hyperlink" Target="https://el.wikipedia.org/wiki/%CE%A6%CF%89%CF%84%CE%BF%CF%83%CF%8D%CE%BD%CE%B8%CE%B5%CF%83%CE%B7"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smtClean="0">
                <a:latin typeface="Arial" pitchFamily="34" charset="0"/>
                <a:cs typeface="Arial" pitchFamily="34" charset="0"/>
              </a:rPr>
              <a:t>ΕΡΕΥΝΗΤΙΚΗ ΕΡΓΑΣΙΑ</a:t>
            </a:r>
            <a:br>
              <a:rPr lang="el-GR" dirty="0" smtClean="0">
                <a:latin typeface="Arial" pitchFamily="34" charset="0"/>
                <a:cs typeface="Arial" pitchFamily="34" charset="0"/>
              </a:rPr>
            </a:br>
            <a:r>
              <a:rPr lang="el-GR" dirty="0" smtClean="0">
                <a:latin typeface="Arial" pitchFamily="34" charset="0"/>
                <a:cs typeface="Arial" pitchFamily="34" charset="0"/>
              </a:rPr>
              <a:t>Α2</a:t>
            </a:r>
            <a:br>
              <a:rPr lang="el-GR" dirty="0" smtClean="0">
                <a:latin typeface="Arial" pitchFamily="34" charset="0"/>
                <a:cs typeface="Arial" pitchFamily="34" charset="0"/>
              </a:rPr>
            </a:br>
            <a:r>
              <a:rPr lang="el-GR" dirty="0" smtClean="0">
                <a:latin typeface="Arial" pitchFamily="34" charset="0"/>
                <a:cs typeface="Arial" pitchFamily="34" charset="0"/>
              </a:rPr>
              <a:t>2015</a:t>
            </a:r>
            <a:r>
              <a:rPr lang="en-US" dirty="0" smtClean="0">
                <a:latin typeface="Arial" pitchFamily="34" charset="0"/>
                <a:cs typeface="Arial" pitchFamily="34" charset="0"/>
              </a:rPr>
              <a:t>-2016</a:t>
            </a:r>
            <a:r>
              <a:rPr lang="el-GR" dirty="0" smtClean="0">
                <a:latin typeface="Arial" pitchFamily="34" charset="0"/>
                <a:cs typeface="Arial" pitchFamily="34" charset="0"/>
              </a:rPr>
              <a:t/>
            </a:r>
            <a:br>
              <a:rPr lang="el-GR" dirty="0" smtClean="0">
                <a:latin typeface="Arial" pitchFamily="34" charset="0"/>
                <a:cs typeface="Arial" pitchFamily="34" charset="0"/>
              </a:rPr>
            </a:br>
            <a:r>
              <a:rPr lang="el-GR" dirty="0" smtClean="0">
                <a:latin typeface="Arial" pitchFamily="34" charset="0"/>
                <a:cs typeface="Arial" pitchFamily="34" charset="0"/>
              </a:rPr>
              <a:t>ΔΙΑΤΡΟΦΗ</a:t>
            </a:r>
            <a:endParaRPr lang="el-GR"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endParaRPr lang="el-GR"/>
          </a:p>
        </p:txBody>
      </p:sp>
      <p:sp>
        <p:nvSpPr>
          <p:cNvPr id="3075" name="Rectangle 3"/>
          <p:cNvSpPr>
            <a:spLocks noGrp="1" noChangeArrowheads="1"/>
          </p:cNvSpPr>
          <p:nvPr>
            <p:ph type="body" idx="1"/>
          </p:nvPr>
        </p:nvSpPr>
        <p:spPr/>
        <p:txBody>
          <a:bodyPr/>
          <a:lstStyle/>
          <a:p>
            <a:pPr marL="609600" indent="-609600">
              <a:buFontTx/>
              <a:buNone/>
            </a:pPr>
            <a:r>
              <a:rPr lang="en-US" sz="1200"/>
              <a:t>  </a:t>
            </a:r>
            <a:r>
              <a:rPr lang="el-GR" sz="1400"/>
              <a:t>Οι </a:t>
            </a:r>
            <a:r>
              <a:rPr lang="el-GR" sz="1400" b="1"/>
              <a:t>βιταμίνες</a:t>
            </a:r>
            <a:r>
              <a:rPr lang="el-GR" sz="1400"/>
              <a:t> είναι τάξη οργανικών χημικών ενώσεων, οι οποίες είναι απαραίτητες για την κανονική αύξηση και</a:t>
            </a:r>
            <a:r>
              <a:rPr lang="en-US" sz="1400"/>
              <a:t> </a:t>
            </a:r>
            <a:r>
              <a:rPr lang="el-GR" sz="1400"/>
              <a:t>διατήρηση ενός ζωντανού οργανισμού, ο οποίος δεν είναι σε θέση να τις συνθέσει</a:t>
            </a:r>
            <a:r>
              <a:rPr lang="en-US" sz="1400"/>
              <a:t>.</a:t>
            </a:r>
            <a:endParaRPr lang="el-GR" sz="1400"/>
          </a:p>
          <a:p>
            <a:pPr marL="609600" indent="-609600">
              <a:buFontTx/>
              <a:buNone/>
            </a:pPr>
            <a:endParaRPr lang="el-GR" sz="1400"/>
          </a:p>
          <a:p>
            <a:pPr marL="609600" indent="-609600">
              <a:buFontTx/>
              <a:buNone/>
            </a:pPr>
            <a:r>
              <a:rPr lang="el-GR" sz="1400"/>
              <a:t>Τροφές πλούσιες σε βιταμίνες;</a:t>
            </a:r>
          </a:p>
          <a:p>
            <a:pPr marL="990600" lvl="1" indent="-533400"/>
            <a:r>
              <a:rPr lang="el-GR" sz="1400"/>
              <a:t>εσπεριδοειδή, φράουλες, ακτινίδια</a:t>
            </a:r>
          </a:p>
          <a:p>
            <a:pPr marL="990600" lvl="1" indent="-533400"/>
            <a:r>
              <a:rPr lang="el-GR" sz="1400"/>
              <a:t>μπρόκολο </a:t>
            </a:r>
          </a:p>
          <a:p>
            <a:pPr marL="609600" indent="-609600">
              <a:buFontTx/>
              <a:buNone/>
            </a:pPr>
            <a:endParaRPr lang="el-GR" sz="1400"/>
          </a:p>
          <a:p>
            <a:pPr marL="609600" indent="-609600">
              <a:buFontTx/>
              <a:buNone/>
            </a:pPr>
            <a:endParaRPr lang="el-GR" sz="1400"/>
          </a:p>
          <a:p>
            <a:pPr marL="609600" indent="-609600">
              <a:buFontTx/>
              <a:buNone/>
            </a:pPr>
            <a:r>
              <a:rPr lang="el-GR" sz="1400"/>
              <a:t>Οι φυτικές ίνες δεν ανήκουν στα «θρεπτικά συστατικά», αποτελούν όμως σημαντικό συστατικό της διατροφής μας. Το γεγονός ότι διέρχονται από τον οργανισμό μας χωρίς να απορροφώνται είναι ο κύριος λόγος που καθίστανται τόσο σημαντικές.</a:t>
            </a:r>
            <a:r>
              <a:rPr lang="el-GR" sz="1600"/>
              <a:t> </a:t>
            </a:r>
            <a:br>
              <a:rPr lang="el-GR" sz="1600"/>
            </a:br>
            <a:endParaRPr lang="el-GR" sz="1600"/>
          </a:p>
          <a:p>
            <a:pPr marL="609600" indent="-609600">
              <a:buFontTx/>
              <a:buNone/>
            </a:pPr>
            <a:r>
              <a:rPr lang="el-GR" sz="1400"/>
              <a:t>Τροφές πλούσιες σε μαγνήσιο:</a:t>
            </a:r>
          </a:p>
          <a:p>
            <a:pPr marL="1752600" lvl="3" indent="-381000"/>
            <a:r>
              <a:rPr lang="el-GR" sz="1400"/>
              <a:t>Φρούτα (αχλάδια, μήλα, φράουλες, ροδάκινα, βερίκοκα, πορτοκάλια)</a:t>
            </a:r>
          </a:p>
          <a:p>
            <a:pPr marL="1752600" lvl="3" indent="-381000"/>
            <a:r>
              <a:rPr lang="el-GR" sz="1400"/>
              <a:t>Λαχανικά (λάχανο, μαρούλι, αγκινάρες, κρεμμύδια, καλαμπόκι, ντομάτες, αρακάς, φασολάκια, μπρόκολο)</a:t>
            </a:r>
          </a:p>
          <a:p>
            <a:pPr marL="609600" indent="-609600">
              <a:buFontTx/>
              <a:buNone/>
            </a:pPr>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l-GR"/>
          </a:p>
        </p:txBody>
      </p:sp>
      <p:sp>
        <p:nvSpPr>
          <p:cNvPr id="4099" name="Rectangle 3"/>
          <p:cNvSpPr>
            <a:spLocks noGrp="1" noChangeArrowheads="1"/>
          </p:cNvSpPr>
          <p:nvPr>
            <p:ph type="body" idx="1"/>
          </p:nvPr>
        </p:nvSpPr>
        <p:spPr/>
        <p:txBody>
          <a:bodyPr/>
          <a:lstStyle/>
          <a:p>
            <a:pPr>
              <a:buFontTx/>
              <a:buNone/>
            </a:pPr>
            <a:r>
              <a:rPr lang="el-GR" sz="1400"/>
              <a:t>   Το φολικό οξύ είναι μια οργανική ένωση που ανήκει στο σύμπλεγμα υδατοδιαλυτών βιταμινών Β.  Αποτελείται από το υδροξιαμινοπαράγωγο της πτερυδίνης, το  π- αμινοβενζοικο οξύ και το </a:t>
            </a:r>
            <a:r>
              <a:rPr lang="en-US" sz="1400"/>
              <a:t>L</a:t>
            </a:r>
            <a:r>
              <a:rPr lang="el-GR" sz="1400"/>
              <a:t> – γλουταμικό οξύ. </a:t>
            </a:r>
          </a:p>
          <a:p>
            <a:pPr>
              <a:buFontTx/>
              <a:buNone/>
            </a:pPr>
            <a:endParaRPr lang="el-GR" sz="1800"/>
          </a:p>
          <a:p>
            <a:pPr>
              <a:buFontTx/>
              <a:buNone/>
            </a:pPr>
            <a:r>
              <a:rPr lang="el-GR" sz="1400"/>
              <a:t>Τροφές πλούσιες σε φολικό οξύ.</a:t>
            </a:r>
          </a:p>
          <a:p>
            <a:r>
              <a:rPr lang="el-GR" sz="1400"/>
              <a:t>Λαχανικά</a:t>
            </a:r>
          </a:p>
          <a:p>
            <a:r>
              <a:rPr lang="el-GR" sz="1400"/>
              <a:t>Σπαράγγια</a:t>
            </a:r>
          </a:p>
          <a:p>
            <a:endParaRPr lang="el-GR" sz="1400"/>
          </a:p>
          <a:p>
            <a:endParaRPr lang="el-GR" sz="1400"/>
          </a:p>
          <a:p>
            <a:pPr>
              <a:buFontTx/>
              <a:buNone/>
            </a:pPr>
            <a:r>
              <a:rPr lang="el-GR" sz="1400"/>
              <a:t>Σίδηρος είναι μέταλλο  απαραίτητο για τον ανθρώπινο οργανισμό γιατί συμβάλλει στην αναπαραγωγή και ωρίμανση των κυττάρων καθώς και στη μεταφορά οξυγόνου στους ιστούς, στη λειτουργία του νευρικού συστήματος και στην μεταβίβαση νευρομυικών ερεθισμάτων. </a:t>
            </a:r>
          </a:p>
          <a:p>
            <a:endParaRPr lang="el-GR" sz="1400"/>
          </a:p>
          <a:p>
            <a:pPr>
              <a:buFontTx/>
              <a:buNone/>
            </a:pPr>
            <a:r>
              <a:rPr lang="el-GR" sz="1400"/>
              <a:t>Τροφές πλούσιες σε σίδηρο.</a:t>
            </a:r>
          </a:p>
          <a:p>
            <a:pPr lvl="1"/>
            <a:r>
              <a:rPr lang="el-GR" sz="1400"/>
              <a:t>συκώτι</a:t>
            </a:r>
          </a:p>
          <a:p>
            <a:pPr lvl="1"/>
            <a:r>
              <a:rPr lang="el-GR" sz="1400"/>
              <a:t>κακάο</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el-GR"/>
          </a:p>
        </p:txBody>
      </p:sp>
      <p:sp>
        <p:nvSpPr>
          <p:cNvPr id="5123" name="Rectangle 3"/>
          <p:cNvSpPr>
            <a:spLocks noGrp="1" noChangeArrowheads="1"/>
          </p:cNvSpPr>
          <p:nvPr>
            <p:ph type="body" idx="1"/>
          </p:nvPr>
        </p:nvSpPr>
        <p:spPr>
          <a:xfrm>
            <a:off x="684213" y="1484313"/>
            <a:ext cx="8229600" cy="4525962"/>
          </a:xfrm>
        </p:spPr>
        <p:txBody>
          <a:bodyPr/>
          <a:lstStyle/>
          <a:p>
            <a:pPr marL="609600" indent="-609600">
              <a:lnSpc>
                <a:spcPct val="90000"/>
              </a:lnSpc>
              <a:buFontTx/>
              <a:buNone/>
            </a:pPr>
            <a:r>
              <a:rPr lang="el-GR" sz="1400"/>
              <a:t>    Το μαγνήσιο είναι ένα ιχνοστοιχείο το οποίο υπάρχει στα οστά, στους ιστούς και τα όργανα του σώματος. Εάν η λήψη του μέσω της διατροφής μειωθεί το σώμα προστατεύεται από την απώλεια μαγνησίου μειώνοντας την ποσότητα αυτού στα ούρα.</a:t>
            </a:r>
          </a:p>
          <a:p>
            <a:pPr marL="609600" indent="-609600">
              <a:lnSpc>
                <a:spcPct val="90000"/>
              </a:lnSpc>
              <a:buFontTx/>
              <a:buNone/>
            </a:pPr>
            <a:endParaRPr lang="el-GR" sz="1400"/>
          </a:p>
          <a:p>
            <a:pPr marL="609600" indent="-609600">
              <a:lnSpc>
                <a:spcPct val="90000"/>
              </a:lnSpc>
            </a:pPr>
            <a:r>
              <a:rPr lang="el-GR" sz="1400"/>
              <a:t>Τροφές πλούσιες σε μαγνήσιο</a:t>
            </a:r>
          </a:p>
          <a:p>
            <a:pPr marL="1752600" lvl="3" indent="-381000">
              <a:lnSpc>
                <a:spcPct val="90000"/>
              </a:lnSpc>
            </a:pPr>
            <a:r>
              <a:rPr lang="el-GR" sz="1400"/>
              <a:t>λαχανικά</a:t>
            </a:r>
          </a:p>
          <a:p>
            <a:pPr marL="1752600" lvl="3" indent="-381000">
              <a:lnSpc>
                <a:spcPct val="90000"/>
              </a:lnSpc>
            </a:pPr>
            <a:r>
              <a:rPr lang="el-GR" sz="1400"/>
              <a:t>ξηροί καρποί</a:t>
            </a:r>
          </a:p>
          <a:p>
            <a:pPr marL="609600" indent="-609600">
              <a:lnSpc>
                <a:spcPct val="90000"/>
              </a:lnSpc>
              <a:buFontTx/>
              <a:buNone/>
            </a:pPr>
            <a:endParaRPr lang="el-GR" sz="1400"/>
          </a:p>
          <a:p>
            <a:pPr marL="609600" indent="-609600">
              <a:lnSpc>
                <a:spcPct val="90000"/>
              </a:lnSpc>
              <a:buFontTx/>
              <a:buNone/>
            </a:pPr>
            <a:endParaRPr lang="el-GR" sz="1400"/>
          </a:p>
          <a:p>
            <a:pPr marL="609600" indent="-609600">
              <a:lnSpc>
                <a:spcPct val="90000"/>
              </a:lnSpc>
              <a:buFontTx/>
              <a:buNone/>
            </a:pPr>
            <a:endParaRPr lang="el-GR" sz="1400"/>
          </a:p>
          <a:p>
            <a:pPr marL="609600" indent="-609600">
              <a:lnSpc>
                <a:spcPct val="90000"/>
              </a:lnSpc>
              <a:buFontTx/>
              <a:buNone/>
            </a:pPr>
            <a:endParaRPr lang="el-GR" sz="1400"/>
          </a:p>
          <a:p>
            <a:pPr marL="609600" indent="-609600">
              <a:lnSpc>
                <a:spcPct val="90000"/>
              </a:lnSpc>
              <a:buFontTx/>
              <a:buNone/>
            </a:pPr>
            <a:r>
              <a:rPr lang="el-GR" sz="1400"/>
              <a:t>Τα λίπη Ω-3 είναι απαραίτητα γιατί αποτελούν βασική πηγή ενέργειας, δημιουργούν υγιή κύτταρα, και βοηθούν το έντερο να απορροφά τις βιταμίνες  και να τις διοχετεύεται στον οργανισμό. </a:t>
            </a:r>
          </a:p>
          <a:p>
            <a:pPr marL="609600" indent="-609600">
              <a:lnSpc>
                <a:spcPct val="90000"/>
              </a:lnSpc>
              <a:buFontTx/>
              <a:buNone/>
            </a:pPr>
            <a:endParaRPr lang="el-GR" sz="1400"/>
          </a:p>
          <a:p>
            <a:pPr marL="609600" indent="-609600">
              <a:lnSpc>
                <a:spcPct val="90000"/>
              </a:lnSpc>
              <a:buFontTx/>
              <a:buNone/>
            </a:pPr>
            <a:r>
              <a:rPr lang="el-GR" sz="1400"/>
              <a:t>Τροφές πλούσιες σε Ω-3 λιπαρά οξέα.</a:t>
            </a:r>
          </a:p>
          <a:p>
            <a:pPr marL="609600" indent="-609600">
              <a:lnSpc>
                <a:spcPct val="90000"/>
              </a:lnSpc>
            </a:pPr>
            <a:r>
              <a:rPr lang="el-GR" sz="1400"/>
              <a:t>λιπαρά ψάρια</a:t>
            </a:r>
          </a:p>
          <a:p>
            <a:pPr marL="609600" indent="-609600">
              <a:lnSpc>
                <a:spcPct val="90000"/>
              </a:lnSpc>
            </a:pPr>
            <a:r>
              <a:rPr lang="el-GR" sz="1400"/>
              <a:t>ξηρούς καρπούς</a:t>
            </a:r>
          </a:p>
          <a:p>
            <a:pPr marL="1752600" lvl="3" indent="-381000">
              <a:lnSpc>
                <a:spcPct val="90000"/>
              </a:lnSpc>
            </a:pPr>
            <a:endParaRPr lang="el-GR" sz="1400"/>
          </a:p>
          <a:p>
            <a:pPr marL="1752600" lvl="3" indent="-381000">
              <a:lnSpc>
                <a:spcPct val="90000"/>
              </a:lnSpc>
              <a:buFontTx/>
              <a:buNone/>
            </a:pPr>
            <a:r>
              <a:rPr lang="el-GR" sz="140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l-GR"/>
          </a:p>
        </p:txBody>
      </p:sp>
      <p:sp>
        <p:nvSpPr>
          <p:cNvPr id="6147" name="Rectangle 3"/>
          <p:cNvSpPr>
            <a:spLocks noGrp="1" noChangeArrowheads="1"/>
          </p:cNvSpPr>
          <p:nvPr>
            <p:ph type="body" idx="1"/>
          </p:nvPr>
        </p:nvSpPr>
        <p:spPr/>
        <p:txBody>
          <a:bodyPr/>
          <a:lstStyle/>
          <a:p>
            <a:pPr marL="609600" indent="-609600"/>
            <a:r>
              <a:rPr lang="el-GR" sz="1400"/>
              <a:t>Το ασβέστιο αποτελεί το 1,5% του σωματικού βάρους, δηλαδή περίπου 1160 γραμμάρια. Το 99% του ασβεστίου απαντά στα οστά υπό μορφή συμπλόκου, το δε 1% ανευρίσκεται στα δόντια, το δέρμα και το πλάσμα του αίματος. </a:t>
            </a:r>
          </a:p>
          <a:p>
            <a:pPr marL="609600" indent="-609600"/>
            <a:endParaRPr lang="el-GR" sz="1400"/>
          </a:p>
          <a:p>
            <a:pPr marL="609600" indent="-609600">
              <a:buFontTx/>
              <a:buNone/>
            </a:pPr>
            <a:r>
              <a:rPr lang="el-GR" sz="1400"/>
              <a:t>Τροφές πλούσιες σε ασβέστιο</a:t>
            </a:r>
          </a:p>
          <a:p>
            <a:pPr marL="609600" indent="-609600"/>
            <a:r>
              <a:rPr lang="el-GR" sz="1400"/>
              <a:t>γαλακτοκομικά</a:t>
            </a:r>
          </a:p>
          <a:p>
            <a:pPr marL="609600" indent="-609600"/>
            <a:r>
              <a:rPr lang="el-GR" sz="1400"/>
              <a:t>λαχανικά </a:t>
            </a:r>
          </a:p>
          <a:p>
            <a:pPr marL="609600" indent="-609600"/>
            <a:endParaRPr lang="el-GR" sz="1400"/>
          </a:p>
          <a:p>
            <a:pPr marL="609600" indent="-609600"/>
            <a:endParaRPr lang="el-GR" sz="1400"/>
          </a:p>
          <a:p>
            <a:pPr marL="609600" indent="-609600">
              <a:buFontTx/>
              <a:buNone/>
            </a:pPr>
            <a:r>
              <a:rPr lang="el-GR" sz="1400"/>
              <a:t>Οι πρωτεΐνες αποτελούν τα πιο διαδεδομένα και πολυδιάστατα, τόσο στη μορφή όσο και στη λειτουργία τους, μακρομόρια. Ακόμη και σε ένα απλό κύτταρο των βακτηρίων εντοπίζονται εκατοντάδες διαφορετικές πρωτεΐνες με την καθεμία εξ αυτών να έχει ιδιαίτερο ρόλο.</a:t>
            </a:r>
          </a:p>
          <a:p>
            <a:pPr marL="609600" indent="-609600">
              <a:buFontTx/>
              <a:buNone/>
            </a:pPr>
            <a:endParaRPr lang="el-GR" sz="1400"/>
          </a:p>
          <a:p>
            <a:pPr marL="609600" indent="-609600">
              <a:buFontTx/>
              <a:buNone/>
            </a:pPr>
            <a:r>
              <a:rPr lang="el-GR" sz="1400"/>
              <a:t>Τροφές πλούσιες σε πρωτεΐνες</a:t>
            </a:r>
          </a:p>
          <a:p>
            <a:pPr marL="609600" indent="-609600"/>
            <a:r>
              <a:rPr lang="el-GR" sz="1400"/>
              <a:t>κρέας</a:t>
            </a:r>
          </a:p>
          <a:p>
            <a:pPr marL="609600" indent="-609600"/>
            <a:r>
              <a:rPr lang="el-GR" sz="1400"/>
              <a:t>κοτόπουλο</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l-GR"/>
          </a:p>
        </p:txBody>
      </p:sp>
      <p:sp>
        <p:nvSpPr>
          <p:cNvPr id="7171" name="Rectangle 3"/>
          <p:cNvSpPr>
            <a:spLocks noGrp="1" noChangeArrowheads="1"/>
          </p:cNvSpPr>
          <p:nvPr>
            <p:ph type="body" idx="1"/>
          </p:nvPr>
        </p:nvSpPr>
        <p:spPr>
          <a:xfrm>
            <a:off x="539750" y="1773238"/>
            <a:ext cx="8229600" cy="4525962"/>
          </a:xfrm>
        </p:spPr>
        <p:txBody>
          <a:bodyPr/>
          <a:lstStyle/>
          <a:p>
            <a:pPr>
              <a:lnSpc>
                <a:spcPct val="90000"/>
              </a:lnSpc>
            </a:pPr>
            <a:r>
              <a:rPr lang="el-GR" sz="1400"/>
              <a:t>Οι υδατάνθρακες αποτελούν σημαντικές συνιστώσες στη διατροφή όλων των </a:t>
            </a:r>
            <a:r>
              <a:rPr lang="el-GR" sz="1400">
                <a:hlinkClick r:id="rId2" tooltip="Ζωικός οργανισμός"/>
              </a:rPr>
              <a:t>ζωικών οργανισμών</a:t>
            </a:r>
            <a:r>
              <a:rPr lang="el-GR" sz="1400"/>
              <a:t> τροφοδοτώντας τους με την απαιτούμενη ενέργεια επιβίωσης. Οι </a:t>
            </a:r>
            <a:r>
              <a:rPr lang="el-GR" sz="1400">
                <a:hlinkClick r:id="rId3" tooltip="Αυτότροφος"/>
              </a:rPr>
              <a:t>αυτότροφοι οργανισμοί</a:t>
            </a:r>
            <a:r>
              <a:rPr lang="el-GR" sz="1400"/>
              <a:t>, δημιουργούν μόνοι τους υδατάνθρακες και οξυγόνο με τη βοήθεια του ηλιακού φωτός κατά τη διαδικασία της </a:t>
            </a:r>
            <a:r>
              <a:rPr lang="el-GR" sz="1400">
                <a:hlinkClick r:id="rId4" tooltip="Φωτοσύνθεση"/>
              </a:rPr>
              <a:t>φωτοσύνθεσης</a:t>
            </a:r>
            <a:r>
              <a:rPr lang="el-GR" sz="1400"/>
              <a:t> από διοξείδιο του άνθρακα και νερό.</a:t>
            </a:r>
          </a:p>
          <a:p>
            <a:pPr>
              <a:lnSpc>
                <a:spcPct val="90000"/>
              </a:lnSpc>
            </a:pPr>
            <a:endParaRPr lang="el-GR" sz="1400"/>
          </a:p>
          <a:p>
            <a:pPr>
              <a:lnSpc>
                <a:spcPct val="90000"/>
              </a:lnSpc>
              <a:buFontTx/>
              <a:buNone/>
            </a:pPr>
            <a:r>
              <a:rPr lang="el-GR" sz="1400"/>
              <a:t>Τροφές πλούσιες σε υδατάνθρακες</a:t>
            </a:r>
          </a:p>
          <a:p>
            <a:pPr lvl="1">
              <a:lnSpc>
                <a:spcPct val="90000"/>
              </a:lnSpc>
            </a:pPr>
            <a:r>
              <a:rPr lang="el-GR" sz="1400"/>
              <a:t>δημητριακά ολικής αλέσεως</a:t>
            </a:r>
          </a:p>
          <a:p>
            <a:pPr>
              <a:lnSpc>
                <a:spcPct val="90000"/>
              </a:lnSpc>
              <a:buFontTx/>
              <a:buNone/>
            </a:pPr>
            <a:r>
              <a:rPr lang="el-GR" sz="1400"/>
              <a:t>         </a:t>
            </a:r>
            <a:r>
              <a:rPr lang="en-US" sz="1400"/>
              <a:t>--    </a:t>
            </a:r>
            <a:r>
              <a:rPr lang="el-GR" sz="1400"/>
              <a:t>φασόλια </a:t>
            </a:r>
            <a:endParaRPr lang="en-US" sz="1400"/>
          </a:p>
          <a:p>
            <a:pPr>
              <a:lnSpc>
                <a:spcPct val="90000"/>
              </a:lnSpc>
              <a:buFontTx/>
              <a:buNone/>
            </a:pPr>
            <a:endParaRPr lang="en-US" sz="1400"/>
          </a:p>
          <a:p>
            <a:pPr>
              <a:lnSpc>
                <a:spcPct val="90000"/>
              </a:lnSpc>
              <a:buFontTx/>
              <a:buNone/>
            </a:pPr>
            <a:endParaRPr lang="en-US" sz="1400"/>
          </a:p>
          <a:p>
            <a:pPr>
              <a:lnSpc>
                <a:spcPct val="90000"/>
              </a:lnSpc>
              <a:buFontTx/>
              <a:buNone/>
            </a:pPr>
            <a:endParaRPr lang="en-US" sz="1400"/>
          </a:p>
          <a:p>
            <a:pPr algn="r">
              <a:lnSpc>
                <a:spcPct val="90000"/>
              </a:lnSpc>
              <a:buFontTx/>
              <a:buNone/>
            </a:pPr>
            <a:endParaRPr lang="en-US" sz="1400" b="1" u="sng"/>
          </a:p>
          <a:p>
            <a:pPr algn="r">
              <a:lnSpc>
                <a:spcPct val="90000"/>
              </a:lnSpc>
              <a:buFontTx/>
              <a:buNone/>
            </a:pPr>
            <a:r>
              <a:rPr lang="el-GR" sz="1400" b="1" u="sng"/>
              <a:t>Μαριάντζελα Μαλακάση</a:t>
            </a:r>
          </a:p>
          <a:p>
            <a:pPr algn="r">
              <a:lnSpc>
                <a:spcPct val="90000"/>
              </a:lnSpc>
              <a:buFontTx/>
              <a:buNone/>
            </a:pPr>
            <a:r>
              <a:rPr lang="el-GR" sz="1400" b="1" u="sng"/>
              <a:t>Μαργαρίτα Κοντογιάννη</a:t>
            </a:r>
          </a:p>
          <a:p>
            <a:pPr algn="r">
              <a:lnSpc>
                <a:spcPct val="90000"/>
              </a:lnSpc>
              <a:buFontTx/>
              <a:buNone/>
            </a:pPr>
            <a:r>
              <a:rPr lang="el-GR" sz="1400" b="1" u="sng"/>
              <a:t>Έλενα Κυριάζου</a:t>
            </a:r>
          </a:p>
          <a:p>
            <a:pPr algn="r">
              <a:lnSpc>
                <a:spcPct val="90000"/>
              </a:lnSpc>
              <a:buFontTx/>
              <a:buNone/>
            </a:pPr>
            <a:r>
              <a:rPr lang="el-GR" sz="1400" b="1" u="sng"/>
              <a:t>Αθηνά Κονιδάρη</a:t>
            </a:r>
          </a:p>
          <a:p>
            <a:pPr>
              <a:lnSpc>
                <a:spcPct val="90000"/>
              </a:lnSpc>
              <a:buFontTx/>
              <a:buNone/>
            </a:pPr>
            <a:endParaRPr lang="el-GR" sz="1400" b="1" u="sng"/>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5.Προσέχουμε</a:t>
            </a:r>
            <a:r>
              <a:rPr lang="el-GR" dirty="0" smtClean="0"/>
              <a:t> τι τρώμε και πόσο </a:t>
            </a:r>
            <a:endParaRPr lang="el-GR" dirty="0"/>
          </a:p>
        </p:txBody>
      </p:sp>
      <p:pic>
        <p:nvPicPr>
          <p:cNvPr id="4" name="3 - Θέση περιεχομένου" descr="διατροφη και υγεια 1.jpg"/>
          <p:cNvPicPr>
            <a:picLocks noGrp="1" noChangeAspect="1"/>
          </p:cNvPicPr>
          <p:nvPr>
            <p:ph idx="1"/>
          </p:nvPr>
        </p:nvPicPr>
        <p:blipFill>
          <a:blip r:embed="rId2" cstate="print"/>
          <a:stretch>
            <a:fillRect/>
          </a:stretch>
        </p:blipFill>
        <p:spPr>
          <a:xfrm>
            <a:off x="1641439" y="1600200"/>
            <a:ext cx="5861122"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Βυζαντινή Εποχή</a:t>
            </a:r>
            <a:endParaRPr lang="el-GR" dirty="0"/>
          </a:p>
        </p:txBody>
      </p:sp>
      <p:pic>
        <p:nvPicPr>
          <p:cNvPr id="4" name="3 - Θέση περιεχομένου" descr="διατροφη και υγεια.jpg"/>
          <p:cNvPicPr>
            <a:picLocks noGrp="1" noChangeAspect="1"/>
          </p:cNvPicPr>
          <p:nvPr>
            <p:ph idx="1"/>
          </p:nvPr>
        </p:nvPicPr>
        <p:blipFill>
          <a:blip r:embed="rId2" cstate="print"/>
          <a:stretch>
            <a:fillRect/>
          </a:stretch>
        </p:blipFill>
        <p:spPr>
          <a:xfrm>
            <a:off x="1557841" y="1600200"/>
            <a:ext cx="6028318" cy="45259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Πρόγραμμα διατροφής Αρχαίων Ελλήνων</a:t>
            </a:r>
            <a:endParaRPr lang="el-GR" dirty="0"/>
          </a:p>
        </p:txBody>
      </p:sp>
      <p:pic>
        <p:nvPicPr>
          <p:cNvPr id="4" name="3 - Θέση περιεχομένου" descr="διατροφη και υγεια 2.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 name="3 - Θέση περιεχομένου" descr="διατροφη και υγεια 3.jpg"/>
          <p:cNvPicPr>
            <a:picLocks noGrp="1" noChangeAspect="1"/>
          </p:cNvPicPr>
          <p:nvPr>
            <p:ph idx="1"/>
          </p:nvPr>
        </p:nvPicPr>
        <p:blipFill>
          <a:blip r:embed="rId2" cstate="print"/>
          <a:stretch>
            <a:fillRect/>
          </a:stretch>
        </p:blipFill>
        <p:spPr>
          <a:xfrm>
            <a:off x="1285875" y="1815306"/>
            <a:ext cx="6572250" cy="409575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ΟΦΕΛΗ</a:t>
            </a:r>
            <a:endParaRPr lang="el-GR" dirty="0"/>
          </a:p>
        </p:txBody>
      </p:sp>
      <p:pic>
        <p:nvPicPr>
          <p:cNvPr id="4" name="3 - Θέση περιεχομένου" descr="μεσογειακη διατροφη.jpg"/>
          <p:cNvPicPr>
            <a:picLocks noGrp="1" noChangeAspect="1"/>
          </p:cNvPicPr>
          <p:nvPr>
            <p:ph idx="1"/>
          </p:nvPr>
        </p:nvPicPr>
        <p:blipFill>
          <a:blip r:embed="rId2" cstate="print"/>
          <a:stretch>
            <a:fillRect/>
          </a:stretch>
        </p:blipFill>
        <p:spPr>
          <a:xfrm>
            <a:off x="1557841" y="1600200"/>
            <a:ext cx="6028318"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1</a:t>
            </a:r>
            <a:r>
              <a:rPr lang="el-GR" dirty="0" smtClean="0"/>
              <a:t>.</a:t>
            </a:r>
            <a:r>
              <a:rPr lang="en-US" dirty="0" smtClean="0"/>
              <a:t> </a:t>
            </a:r>
            <a:r>
              <a:rPr lang="el-GR" dirty="0" smtClean="0"/>
              <a:t>Εξέλιξη </a:t>
            </a:r>
            <a:r>
              <a:rPr lang="el-GR" dirty="0" smtClean="0"/>
              <a:t>Διατροφής</a:t>
            </a:r>
            <a:endParaRPr lang="el-GR" dirty="0"/>
          </a:p>
        </p:txBody>
      </p:sp>
      <p:pic>
        <p:nvPicPr>
          <p:cNvPr id="5" name="Content Placeholder 4" descr="slide_3.jpg"/>
          <p:cNvPicPr>
            <a:picLocks noGrp="1" noChangeAspect="1"/>
          </p:cNvPicPr>
          <p:nvPr>
            <p:ph idx="1"/>
          </p:nvPr>
        </p:nvPicPr>
        <p:blipFill>
          <a:blip r:embed="rId2" cstate="print"/>
          <a:stretch>
            <a:fillRect/>
          </a:stretch>
        </p:blipFill>
        <p:spPr>
          <a:xfrm>
            <a:off x="683569" y="1340768"/>
            <a:ext cx="7776864" cy="5112568"/>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 name="3 - Θέση περιεχομένου" descr="μεσογειακη διατροφη 3.jpg"/>
          <p:cNvPicPr>
            <a:picLocks noGrp="1" noChangeAspect="1"/>
          </p:cNvPicPr>
          <p:nvPr>
            <p:ph idx="1"/>
          </p:nvPr>
        </p:nvPicPr>
        <p:blipFill>
          <a:blip r:embed="rId2" cstate="print"/>
          <a:stretch>
            <a:fillRect/>
          </a:stretch>
        </p:blipFill>
        <p:spPr>
          <a:xfrm>
            <a:off x="1142976" y="1785926"/>
            <a:ext cx="6392333" cy="446702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μεσογειακη διατροφη 2.jpg"/>
          <p:cNvPicPr>
            <a:picLocks noGrp="1" noChangeAspect="1"/>
          </p:cNvPicPr>
          <p:nvPr>
            <p:ph idx="1"/>
          </p:nvPr>
        </p:nvPicPr>
        <p:blipFill>
          <a:blip r:embed="rId2" cstate="print"/>
          <a:stretch>
            <a:fillRect/>
          </a:stretch>
        </p:blipFill>
        <p:spPr>
          <a:xfrm>
            <a:off x="1643042" y="1571612"/>
            <a:ext cx="5477691" cy="452596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Συμβουλές</a:t>
            </a:r>
            <a:endParaRPr lang="el-GR" dirty="0"/>
          </a:p>
        </p:txBody>
      </p:sp>
      <p:pic>
        <p:nvPicPr>
          <p:cNvPr id="4" name="3 - Θέση περιεχομένου" descr="!!!!!.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27088" y="836613"/>
            <a:ext cx="7772400" cy="1470025"/>
          </a:xfrm>
        </p:spPr>
        <p:txBody>
          <a:bodyPr/>
          <a:lstStyle/>
          <a:p>
            <a:r>
              <a:rPr lang="el-GR" dirty="0" err="1" smtClean="0"/>
              <a:t>6.ΕΦΗΒΕΙΑ</a:t>
            </a:r>
            <a:endParaRPr lang="el-GR" dirty="0"/>
          </a:p>
        </p:txBody>
      </p:sp>
      <p:sp>
        <p:nvSpPr>
          <p:cNvPr id="2051" name="Rectangle 3"/>
          <p:cNvSpPr>
            <a:spLocks noGrp="1" noChangeArrowheads="1"/>
          </p:cNvSpPr>
          <p:nvPr>
            <p:ph type="subTitle" idx="1"/>
          </p:nvPr>
        </p:nvSpPr>
        <p:spPr>
          <a:xfrm>
            <a:off x="755650" y="2133600"/>
            <a:ext cx="7016750" cy="3505200"/>
          </a:xfrm>
        </p:spPr>
        <p:txBody>
          <a:bodyPr/>
          <a:lstStyle/>
          <a:p>
            <a:pPr>
              <a:lnSpc>
                <a:spcPct val="80000"/>
              </a:lnSpc>
            </a:pPr>
            <a:r>
              <a:rPr lang="el-GR" sz="2000"/>
              <a:t>Η εφηβεία και η προεφηβεία αποτελούν από τις κρίσιμες διατροφικές περιόδους της ζωής μας. Στην εφηβεία ο ρυθμός ανάπτυξης του οργανισμού είναι αυξημένος και καλείται να καλύψει τις ανάγκες του μυϊκού ιστού, των οστών, του όγκου του αίματος και της έμμηνους ρήσης (στα κορίτσια). Ο ρυθμός ανάπτυξης διαφοροποιείται από άτομο σε άτομο κυρίως λόγω του διαφορετικού επιπέδου φυσικής δραστηριότητας.   Οι ενεργειακές απαιτήσεις ειδικά στα κορίτσια προσεγγίζουν τις 2600 θερμίδες την ημέρα ενώ των αγοριών 3600. Οι διαφοροποιήσεις αυτές στη σύσταση του σώματος συμβάλλουν και αυτές στις ιδιαίτερες ενεργειακές απαιτήσεις του σώματος ανάμεσα στα δυο φύλλα.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normAutofit fontScale="90000"/>
          </a:bodyPr>
          <a:lstStyle/>
          <a:p>
            <a:r>
              <a:rPr lang="el-GR" sz="4000"/>
              <a:t>Οι τροφές των έφηβων πρέπει να περιέχουν:</a:t>
            </a:r>
          </a:p>
        </p:txBody>
      </p:sp>
      <p:sp>
        <p:nvSpPr>
          <p:cNvPr id="3077" name="Rectangle 5"/>
          <p:cNvSpPr>
            <a:spLocks noGrp="1" noChangeArrowheads="1"/>
          </p:cNvSpPr>
          <p:nvPr>
            <p:ph type="body" sz="half" idx="1"/>
          </p:nvPr>
        </p:nvSpPr>
        <p:spPr/>
        <p:txBody>
          <a:bodyPr/>
          <a:lstStyle/>
          <a:p>
            <a:pPr>
              <a:lnSpc>
                <a:spcPct val="80000"/>
              </a:lnSpc>
            </a:pPr>
            <a:r>
              <a:rPr lang="el-GR" sz="2400"/>
              <a:t>Πρωτεΐνες: οι ανάγκες σε πρωτεΐνες σε αυτή την ηλικία κυμαίνονται από 0,8-1,9</a:t>
            </a:r>
            <a:r>
              <a:rPr lang="en-US" sz="2400"/>
              <a:t>gr </a:t>
            </a:r>
            <a:r>
              <a:rPr lang="el-GR" sz="2400"/>
              <a:t>σωματικού βάρους την ημέρα. Ο έφηβος θα πρέπει να καταναλώνει ικανοποιητικές ποσότητες υψηλής βιολογικής άξιας και τροφές όπως το κρέας , το ψαρί, το κοτόπουλο ,  τα γαλακτοκομικά και τα αυγά.</a:t>
            </a:r>
          </a:p>
        </p:txBody>
      </p:sp>
      <p:sp>
        <p:nvSpPr>
          <p:cNvPr id="3078" name="Rectangle 6"/>
          <p:cNvSpPr>
            <a:spLocks noGrp="1" noChangeArrowheads="1"/>
          </p:cNvSpPr>
          <p:nvPr>
            <p:ph type="body" sz="half" idx="2"/>
          </p:nvPr>
        </p:nvSpPr>
        <p:spPr/>
        <p:txBody>
          <a:bodyPr/>
          <a:lstStyle/>
          <a:p>
            <a:pPr>
              <a:lnSpc>
                <a:spcPct val="80000"/>
              </a:lnSpc>
            </a:pPr>
            <a:r>
              <a:rPr lang="el-GR" sz="2400"/>
              <a:t>Λιπαρά: τα λιπαρά πρέπει να καλύπτουν το 30% των ημερήσιων προσλαμβανόμενων θερμίδων με το κορεσμένο λίπος (λίπος κρέατος – λίπος γαλακτοκομικών ) να καλύπτει το λιγότερο 10% της ενέργειας αυτής.</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p:txBody>
          <a:bodyPr/>
          <a:lstStyle/>
          <a:p>
            <a:endParaRPr lang="el-GR"/>
          </a:p>
        </p:txBody>
      </p:sp>
      <p:sp>
        <p:nvSpPr>
          <p:cNvPr id="5131" name="Rectangle 11"/>
          <p:cNvSpPr>
            <a:spLocks noGrp="1" noChangeArrowheads="1"/>
          </p:cNvSpPr>
          <p:nvPr>
            <p:ph type="body" idx="1"/>
          </p:nvPr>
        </p:nvSpPr>
        <p:spPr/>
        <p:txBody>
          <a:bodyPr/>
          <a:lstStyle/>
          <a:p>
            <a:pPr>
              <a:lnSpc>
                <a:spcPct val="90000"/>
              </a:lnSpc>
            </a:pPr>
            <a:r>
              <a:rPr lang="el-GR" sz="2400"/>
              <a:t>Σίδηρος: μεγάλη έμφαση πρέπει να δίνεται επίσης στην επάρκεια του σιδηρού , ιδιαίτερα στα κορίτσια. Έφηβες με μειωμένη πρόσληψη σιδηρού και με αυξημένες απώλειες αίματος κατά τη διάρκεια της εμμήνου ρήσης ή κοπέλες που ακολούθου ακραίες δίαιτες αδυνατίσματος μπορεί εύκολα να οδηγηθούν στην εμφάνισης σιδηροπενικής αναιμίας. Καλές πηγές σιδηρού είναι το συκώτι , υα θαλασσινά και το κόκκινο κρέας και όχι ως είθισται να λένε οι φακές και το σπανάκι αφού όπως γνωρίζουμε ο σίδηρος από φυτικές πηγές δεν παρουσιάζει καλή απορρόφηση.</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l-GR" sz="4000"/>
              <a:t>Τα γεύματα του έφηβου:</a:t>
            </a:r>
            <a:br>
              <a:rPr lang="el-GR" sz="4000"/>
            </a:br>
            <a:endParaRPr lang="el-GR" sz="4000"/>
          </a:p>
        </p:txBody>
      </p:sp>
      <p:sp>
        <p:nvSpPr>
          <p:cNvPr id="10243" name="Rectangle 3"/>
          <p:cNvSpPr>
            <a:spLocks noGrp="1" noChangeArrowheads="1"/>
          </p:cNvSpPr>
          <p:nvPr>
            <p:ph type="body" idx="1"/>
          </p:nvPr>
        </p:nvSpPr>
        <p:spPr/>
        <p:txBody>
          <a:bodyPr/>
          <a:lstStyle/>
          <a:p>
            <a:pPr>
              <a:lnSpc>
                <a:spcPct val="80000"/>
              </a:lnSpc>
            </a:pPr>
            <a:r>
              <a:rPr lang="el-GR" sz="2000"/>
              <a:t>Τα γεύματα του έφηβου:</a:t>
            </a:r>
          </a:p>
          <a:p>
            <a:pPr>
              <a:lnSpc>
                <a:spcPct val="80000"/>
              </a:lnSpc>
            </a:pPr>
            <a:r>
              <a:rPr lang="el-GR" sz="2000"/>
              <a:t>Ιδιαίτερα στην αρχή της ημέρας που απαιτήσεις του σχολειού είναι αυξημένες ο οργανισμός χρειάζεται καύσιμα. Απαραίτητο γεύμα θεωρείται το πρωινό που όχι μονό δε θα πρέπει να παραλείπεται αλλά να μας προσφέρει απαραίτητη ενεργειακή κάλυψη. Επίσης το δεκατριών και το απογευματινό είναι δυο γεύματα που σε αυτή την κατάσταση αποκτούν μια αξιοπρόσεκτη επικαιρότητα. Το δεκατριών και το μεσημεριανό βγάζουν τον οργανισμός μας αυτή τη δύσκολη θέση προσφέροντας του το κατάλληλο υλικό την κατάλληλη ώρα.</a:t>
            </a:r>
          </a:p>
          <a:p>
            <a:pPr>
              <a:lnSpc>
                <a:spcPct val="80000"/>
              </a:lnSpc>
            </a:pPr>
            <a:r>
              <a:rPr lang="el-GR" sz="2000"/>
              <a:t> Το μεσημεριανό και το βραδινό αποτελούν τα δυο κυριότερα γεύματα προσφέροντας το 50-60% των ημερήσιων θερμίδων μας.</a:t>
            </a:r>
          </a:p>
          <a:p>
            <a:pPr>
              <a:lnSpc>
                <a:spcPct val="80000"/>
              </a:lnSpc>
            </a:pPr>
            <a:r>
              <a:rPr lang="el-GR" sz="2000"/>
              <a:t>Τα γεύματα αυτά θα πρέπει να έχουν και αυτά την εσωτερική τους ισορροπία δηλ να περιλαμβάνουν κυρίως ισοδύναμα δημητριακών και λιγότερο ισοδύναμα πρωτεΐνης. Ένα από τα συχνότερα προβλήματα του σημερινού τρόπου ζωής που θα ρέπι να αποφεύγεται είναι να παραλείπονται γεύματα και να τρώμε μια φορά την ημέρα.</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Fast food </a:t>
            </a:r>
            <a:endParaRPr lang="el-GR"/>
          </a:p>
        </p:txBody>
      </p:sp>
      <p:sp>
        <p:nvSpPr>
          <p:cNvPr id="11267" name="Rectangle 3"/>
          <p:cNvSpPr>
            <a:spLocks noGrp="1" noChangeArrowheads="1"/>
          </p:cNvSpPr>
          <p:nvPr>
            <p:ph type="body" idx="1"/>
          </p:nvPr>
        </p:nvSpPr>
        <p:spPr/>
        <p:txBody>
          <a:bodyPr/>
          <a:lstStyle/>
          <a:p>
            <a:pPr>
              <a:lnSpc>
                <a:spcPct val="80000"/>
              </a:lnSpc>
            </a:pPr>
            <a:r>
              <a:rPr lang="en-US" sz="1800"/>
              <a:t>To </a:t>
            </a:r>
            <a:r>
              <a:rPr lang="el-GR" sz="1800"/>
              <a:t>αλάτι και το λίπος που περιέχουν οι τροφές των φας φουντί θεωρούνται ένοχα για ένοχα για την εμφάνιση σοβαρών νοσημάτων όπως τα καρδιαγγειακά και ο διαβήτης. Στενά συνδεδεμένη με την παχυσαρκία που έχει αυξηθεί κατακόρυφα στον ανεπτυγμένο κόσμο εμφανίζεται συμφωνά με τους ειδικούς , η αύξηση της κατανάλωσης «βρώμικου φαγητού» ενώ παράλληλα αυτές οι διατροφικές συνήθειες αυτές οφείλονται για τη συχνότερη εμφάνιση σοβαρών νοσημάτων όπως τα καρδιαγγειακά , ο διαβήτης ή ο καρκίνος.</a:t>
            </a:r>
          </a:p>
          <a:p>
            <a:pPr>
              <a:lnSpc>
                <a:spcPct val="80000"/>
              </a:lnSpc>
            </a:pPr>
            <a:r>
              <a:rPr lang="el-GR" sz="1800"/>
              <a:t>Όσο περισσότερο πρόχειρα φαγητό καταναλώνεις τόσος είναι πιθανότερο να έχει κατάθλιψη.  </a:t>
            </a:r>
          </a:p>
          <a:p>
            <a:pPr>
              <a:lnSpc>
                <a:spcPct val="80000"/>
              </a:lnSpc>
            </a:pPr>
            <a:r>
              <a:rPr lang="el-GR" sz="1800"/>
              <a:t>Εάν δυσκολεύεστε να περιορίσετε την κατανάλωση </a:t>
            </a:r>
            <a:r>
              <a:rPr lang="en-US" sz="1800"/>
              <a:t>junk food </a:t>
            </a:r>
            <a:r>
              <a:rPr lang="el-GR" sz="1800"/>
              <a:t> ίσως δεν είναι επειδή είστε γενετικά «αναγκασμένοι» να καταναλώνετε. Πρόσφατες μελέτες έχουν δείξει πως  η κατανάλωση πρόχειρου φαγητού δηλ εκείνων των φαγητών που περιέχουν υψηλές ποσότητες λίπους , αλατιού και ζάχαρης  μπορεί να διεγείρει συγκεκριμένες περιοχές του εγκέφαλου που εμπλέκονται στις διαδικασίες της ανταμοιβής και της ευχαρίστησης προκαλώντας έτσι κατά κάποιον τρόπο εξάρτηση.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l-GR" dirty="0" err="1" smtClean="0"/>
              <a:t>7.Ρυπάνσεις</a:t>
            </a:r>
            <a:endParaRPr lang="el-GR" dirty="0" smtClean="0"/>
          </a:p>
        </p:txBody>
      </p:sp>
      <p:sp>
        <p:nvSpPr>
          <p:cNvPr id="2051" name="Rectangle 3"/>
          <p:cNvSpPr>
            <a:spLocks noGrp="1" noChangeArrowheads="1"/>
          </p:cNvSpPr>
          <p:nvPr>
            <p:ph type="subTitle" idx="1"/>
          </p:nvPr>
        </p:nvSpPr>
        <p:spPr/>
        <p:txBody>
          <a:bodyPr/>
          <a:lstStyle/>
          <a:p>
            <a:pPr eaLnBrk="1" hangingPunct="1">
              <a:lnSpc>
                <a:spcPct val="80000"/>
              </a:lnSpc>
            </a:pPr>
            <a:r>
              <a:rPr lang="el-GR" sz="2000" smtClean="0"/>
              <a:t>Διακρίνουμε τρεις μορφές ρύπανσης του φυσικού περιβάλλοντος:</a:t>
            </a:r>
          </a:p>
          <a:p>
            <a:pPr eaLnBrk="1" hangingPunct="1">
              <a:lnSpc>
                <a:spcPct val="80000"/>
              </a:lnSpc>
            </a:pPr>
            <a:r>
              <a:rPr lang="el-GR" sz="2000" smtClean="0"/>
              <a:t>Τη ρύπανση του εδάφους </a:t>
            </a:r>
          </a:p>
          <a:p>
            <a:pPr eaLnBrk="1" hangingPunct="1">
              <a:lnSpc>
                <a:spcPct val="80000"/>
              </a:lnSpc>
            </a:pPr>
            <a:r>
              <a:rPr lang="el-GR" sz="2000" smtClean="0"/>
              <a:t>Τη ρύπανση της ατμόσφαιρας</a:t>
            </a:r>
          </a:p>
          <a:p>
            <a:pPr eaLnBrk="1" hangingPunct="1">
              <a:lnSpc>
                <a:spcPct val="80000"/>
              </a:lnSpc>
            </a:pPr>
            <a:r>
              <a:rPr lang="el-GR" sz="2000" smtClean="0"/>
              <a:t>Τη ρύπανση της υδρόσφαιρας</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l-GR" smtClean="0"/>
              <a:t>Ρύπανση του εδάφους </a:t>
            </a:r>
          </a:p>
        </p:txBody>
      </p:sp>
      <p:sp>
        <p:nvSpPr>
          <p:cNvPr id="3075" name="Rectangle 3"/>
          <p:cNvSpPr>
            <a:spLocks noGrp="1" noChangeArrowheads="1"/>
          </p:cNvSpPr>
          <p:nvPr>
            <p:ph type="body" idx="1"/>
          </p:nvPr>
        </p:nvSpPr>
        <p:spPr/>
        <p:txBody>
          <a:bodyPr/>
          <a:lstStyle/>
          <a:p>
            <a:pPr eaLnBrk="1" hangingPunct="1"/>
            <a:r>
              <a:rPr lang="el-GR" smtClean="0"/>
              <a:t>Η ρύπανση του εδάφους οφείλεται στη συσσώρευση φυτοφαρμάκων. Η συσσώρευση αυτών των ουσιών στο έδαφος εξαρτάται από τις κλιματολογικές συνθήκης και την ποιότητα του εδάφους.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928670"/>
            <a:ext cx="7772400" cy="642942"/>
          </a:xfrm>
        </p:spPr>
        <p:txBody>
          <a:bodyPr>
            <a:normAutofit fontScale="90000"/>
          </a:bodyPr>
          <a:lstStyle/>
          <a:p>
            <a:r>
              <a:rPr lang="el-GR" sz="3100" b="1" dirty="0" err="1" smtClean="0">
                <a:latin typeface="Arial" pitchFamily="34" charset="0"/>
                <a:cs typeface="Arial" pitchFamily="34" charset="0"/>
              </a:rPr>
              <a:t>2.Διατροφικές</a:t>
            </a:r>
            <a:r>
              <a:rPr lang="el-GR" sz="3100" b="1" dirty="0" smtClean="0">
                <a:latin typeface="Arial" pitchFamily="34" charset="0"/>
                <a:cs typeface="Arial" pitchFamily="34" charset="0"/>
              </a:rPr>
              <a:t> Διαταραχές και ΔΜΣ</a:t>
            </a:r>
            <a:br>
              <a:rPr lang="el-GR" sz="3100" b="1" dirty="0" smtClean="0">
                <a:latin typeface="Arial" pitchFamily="34" charset="0"/>
                <a:cs typeface="Arial" pitchFamily="34" charset="0"/>
              </a:rPr>
            </a:br>
            <a:r>
              <a:rPr lang="el-GR" sz="3100" b="1" dirty="0" smtClean="0">
                <a:latin typeface="Arial" pitchFamily="34" charset="0"/>
                <a:cs typeface="Arial" pitchFamily="34" charset="0"/>
              </a:rPr>
              <a:t/>
            </a:r>
            <a:br>
              <a:rPr lang="el-GR" sz="3100" b="1" dirty="0" smtClean="0">
                <a:latin typeface="Arial" pitchFamily="34" charset="0"/>
                <a:cs typeface="Arial" pitchFamily="34" charset="0"/>
              </a:rPr>
            </a:br>
            <a:r>
              <a:rPr lang="el-GR" sz="3100" b="1" dirty="0" smtClean="0">
                <a:latin typeface="Arial" pitchFamily="34" charset="0"/>
                <a:cs typeface="Arial" pitchFamily="34" charset="0"/>
              </a:rPr>
              <a:t>Παχυσαρκία</a:t>
            </a:r>
            <a:r>
              <a:rPr lang="en-US" sz="3100" b="1" dirty="0" smtClean="0">
                <a:latin typeface="Arial" pitchFamily="34" charset="0"/>
                <a:cs typeface="Arial" pitchFamily="34" charset="0"/>
              </a:rPr>
              <a:t> (</a:t>
            </a:r>
            <a:r>
              <a:rPr lang="el-GR" sz="3100" b="1" dirty="0" err="1" smtClean="0">
                <a:latin typeface="Arial" pitchFamily="34" charset="0"/>
                <a:cs typeface="Arial" pitchFamily="34" charset="0"/>
              </a:rPr>
              <a:t>Λώλη</a:t>
            </a:r>
            <a:r>
              <a:rPr lang="el-GR" sz="3100" b="1" dirty="0" smtClean="0">
                <a:latin typeface="Arial" pitchFamily="34" charset="0"/>
                <a:cs typeface="Arial" pitchFamily="34" charset="0"/>
              </a:rPr>
              <a:t> </a:t>
            </a:r>
            <a:r>
              <a:rPr lang="el-GR" sz="3100" b="1" dirty="0" err="1" smtClean="0">
                <a:latin typeface="Arial" pitchFamily="34" charset="0"/>
                <a:cs typeface="Arial" pitchFamily="34" charset="0"/>
              </a:rPr>
              <a:t>Πανωραία</a:t>
            </a:r>
            <a:r>
              <a:rPr lang="el-GR" sz="3100" b="1" dirty="0" smtClean="0">
                <a:latin typeface="Arial" pitchFamily="34" charset="0"/>
                <a:cs typeface="Arial" pitchFamily="34" charset="0"/>
              </a:rPr>
              <a:t>)</a:t>
            </a:r>
            <a:br>
              <a:rPr lang="el-GR" sz="3100" b="1" dirty="0" smtClean="0">
                <a:latin typeface="Arial" pitchFamily="34" charset="0"/>
                <a:cs typeface="Arial" pitchFamily="34" charset="0"/>
              </a:rPr>
            </a:br>
            <a:r>
              <a:rPr lang="el-GR" sz="1800" b="1" dirty="0" smtClean="0">
                <a:latin typeface="Arial" pitchFamily="34" charset="0"/>
                <a:cs typeface="Arial" pitchFamily="34" charset="0"/>
              </a:rPr>
              <a:t/>
            </a:r>
            <a:br>
              <a:rPr lang="el-GR" sz="1800" b="1" dirty="0" smtClean="0">
                <a:latin typeface="Arial" pitchFamily="34" charset="0"/>
                <a:cs typeface="Arial" pitchFamily="34" charset="0"/>
              </a:rPr>
            </a:br>
            <a:r>
              <a:rPr lang="el-GR" sz="2000" b="1" dirty="0" smtClean="0">
                <a:latin typeface="Arial" pitchFamily="34" charset="0"/>
                <a:cs typeface="Arial" pitchFamily="34" charset="0"/>
              </a:rPr>
              <a:t/>
            </a:r>
            <a:br>
              <a:rPr lang="el-GR" sz="2000" b="1" dirty="0" smtClean="0">
                <a:latin typeface="Arial" pitchFamily="34" charset="0"/>
                <a:cs typeface="Arial" pitchFamily="34" charset="0"/>
              </a:rPr>
            </a:br>
            <a:r>
              <a:rPr lang="el-GR" sz="2000" b="1" dirty="0" smtClean="0">
                <a:latin typeface="Arial" pitchFamily="34" charset="0"/>
                <a:cs typeface="Arial" pitchFamily="34" charset="0"/>
              </a:rPr>
              <a:t/>
            </a:r>
            <a:br>
              <a:rPr lang="el-GR" sz="2000" b="1" dirty="0" smtClean="0">
                <a:latin typeface="Arial" pitchFamily="34" charset="0"/>
                <a:cs typeface="Arial" pitchFamily="34" charset="0"/>
              </a:rPr>
            </a:br>
            <a:endParaRPr lang="el-GR" sz="2000" b="1" dirty="0">
              <a:latin typeface="Arial" pitchFamily="34" charset="0"/>
              <a:cs typeface="Arial" pitchFamily="34" charset="0"/>
            </a:endParaRPr>
          </a:p>
        </p:txBody>
      </p:sp>
      <p:sp>
        <p:nvSpPr>
          <p:cNvPr id="3" name="2 - Υπότιτλος"/>
          <p:cNvSpPr>
            <a:spLocks noGrp="1"/>
          </p:cNvSpPr>
          <p:nvPr>
            <p:ph type="subTitle" idx="1"/>
          </p:nvPr>
        </p:nvSpPr>
        <p:spPr>
          <a:xfrm>
            <a:off x="642910" y="1857364"/>
            <a:ext cx="7929618" cy="4643470"/>
          </a:xfrm>
          <a:solidFill>
            <a:schemeClr val="bg1"/>
          </a:solidFill>
          <a:ln>
            <a:solidFill>
              <a:schemeClr val="tx1"/>
            </a:solidFill>
          </a:ln>
        </p:spPr>
        <p:txBody>
          <a:bodyPr>
            <a:normAutofit/>
          </a:bodyPr>
          <a:lstStyle/>
          <a:p>
            <a:pPr algn="l"/>
            <a:r>
              <a:rPr lang="el-GR" sz="1200" b="1" dirty="0" smtClean="0">
                <a:solidFill>
                  <a:schemeClr val="tx1"/>
                </a:solidFill>
                <a:latin typeface="Arial" pitchFamily="34" charset="0"/>
                <a:cs typeface="Arial" pitchFamily="34" charset="0"/>
              </a:rPr>
              <a:t>Παχυσαρκία:</a:t>
            </a:r>
          </a:p>
          <a:p>
            <a:pPr algn="l"/>
            <a:endParaRPr lang="el-GR" sz="1200" b="1" dirty="0" smtClean="0">
              <a:solidFill>
                <a:schemeClr val="tx1"/>
              </a:solidFill>
              <a:latin typeface="Arial" pitchFamily="34" charset="0"/>
              <a:cs typeface="Arial" pitchFamily="34" charset="0"/>
            </a:endParaRPr>
          </a:p>
          <a:p>
            <a:pPr algn="l"/>
            <a:r>
              <a:rPr lang="el-GR" sz="1200" b="1" dirty="0" smtClean="0">
                <a:solidFill>
                  <a:schemeClr val="tx1"/>
                </a:solidFill>
                <a:latin typeface="Arial" pitchFamily="34" charset="0"/>
                <a:cs typeface="Arial" pitchFamily="34" charset="0"/>
              </a:rPr>
              <a:t>Ορισμός: </a:t>
            </a:r>
            <a:r>
              <a:rPr lang="el-GR" sz="1200" dirty="0" smtClean="0">
                <a:solidFill>
                  <a:schemeClr val="tx1"/>
                </a:solidFill>
                <a:latin typeface="Arial" pitchFamily="34" charset="0"/>
                <a:cs typeface="Arial" pitchFamily="34" charset="0"/>
              </a:rPr>
              <a:t>Η</a:t>
            </a:r>
            <a:r>
              <a:rPr lang="el-GR" sz="1200" dirty="0">
                <a:solidFill>
                  <a:schemeClr val="tx1"/>
                </a:solidFill>
                <a:latin typeface="Arial" pitchFamily="34" charset="0"/>
                <a:cs typeface="Arial" pitchFamily="34" charset="0"/>
              </a:rPr>
              <a:t> </a:t>
            </a:r>
            <a:r>
              <a:rPr lang="el-GR" sz="1200" b="1" dirty="0">
                <a:solidFill>
                  <a:schemeClr val="tx1"/>
                </a:solidFill>
                <a:latin typeface="Arial" pitchFamily="34" charset="0"/>
                <a:cs typeface="Arial" pitchFamily="34" charset="0"/>
              </a:rPr>
              <a:t>παχυσαρκία</a:t>
            </a:r>
            <a:r>
              <a:rPr lang="el-GR" sz="1200" dirty="0">
                <a:solidFill>
                  <a:schemeClr val="tx1"/>
                </a:solidFill>
                <a:latin typeface="Arial" pitchFamily="34" charset="0"/>
                <a:cs typeface="Arial" pitchFamily="34" charset="0"/>
              </a:rPr>
              <a:t> είναι η </a:t>
            </a:r>
            <a:r>
              <a:rPr lang="el-GR" sz="1200" dirty="0" smtClean="0">
                <a:solidFill>
                  <a:schemeClr val="tx1"/>
                </a:solidFill>
                <a:latin typeface="Arial" pitchFamily="34" charset="0"/>
                <a:cs typeface="Arial" pitchFamily="34" charset="0"/>
              </a:rPr>
              <a:t>πάθηση</a:t>
            </a:r>
            <a:r>
              <a:rPr lang="el-GR" sz="1200" dirty="0">
                <a:solidFill>
                  <a:schemeClr val="tx1"/>
                </a:solidFill>
                <a:latin typeface="Arial" pitchFamily="34" charset="0"/>
                <a:cs typeface="Arial" pitchFamily="34" charset="0"/>
              </a:rPr>
              <a:t> που προκαλείται από υπερβολική συσσώρευση </a:t>
            </a:r>
            <a:r>
              <a:rPr lang="el-GR" sz="1200" dirty="0" smtClean="0">
                <a:solidFill>
                  <a:schemeClr val="tx1"/>
                </a:solidFill>
                <a:latin typeface="Arial" pitchFamily="34" charset="0"/>
                <a:cs typeface="Arial" pitchFamily="34" charset="0"/>
              </a:rPr>
              <a:t>λίπους</a:t>
            </a:r>
            <a:r>
              <a:rPr lang="el-GR" sz="1200" dirty="0">
                <a:solidFill>
                  <a:schemeClr val="tx1"/>
                </a:solidFill>
                <a:latin typeface="Arial" pitchFamily="34" charset="0"/>
                <a:cs typeface="Arial" pitchFamily="34" charset="0"/>
              </a:rPr>
              <a:t> στο </a:t>
            </a:r>
            <a:r>
              <a:rPr lang="el-GR" sz="1200" dirty="0" smtClean="0">
                <a:solidFill>
                  <a:schemeClr val="tx1"/>
                </a:solidFill>
                <a:latin typeface="Arial" pitchFamily="34" charset="0"/>
                <a:cs typeface="Arial" pitchFamily="34" charset="0"/>
              </a:rPr>
              <a:t>σώμα</a:t>
            </a:r>
          </a:p>
          <a:p>
            <a:pPr algn="l"/>
            <a:endParaRPr lang="el-GR" sz="1200" dirty="0" smtClean="0">
              <a:solidFill>
                <a:schemeClr val="tx1"/>
              </a:solidFill>
              <a:latin typeface="Arial" pitchFamily="34" charset="0"/>
              <a:cs typeface="Arial" pitchFamily="34" charset="0"/>
            </a:endParaRPr>
          </a:p>
          <a:p>
            <a:pPr algn="l"/>
            <a:r>
              <a:rPr lang="el-GR" sz="1200" b="1" dirty="0" smtClean="0">
                <a:solidFill>
                  <a:schemeClr val="tx1"/>
                </a:solidFill>
                <a:latin typeface="Arial" pitchFamily="34" charset="0"/>
                <a:cs typeface="Arial" pitchFamily="34" charset="0"/>
              </a:rPr>
              <a:t>Αιτίες:</a:t>
            </a:r>
          </a:p>
          <a:p>
            <a:pPr algn="l"/>
            <a:r>
              <a:rPr lang="el-GR" sz="1200" dirty="0">
                <a:solidFill>
                  <a:schemeClr val="tx1"/>
                </a:solidFill>
                <a:latin typeface="Arial" pitchFamily="34" charset="0"/>
                <a:cs typeface="Arial" pitchFamily="34" charset="0"/>
              </a:rPr>
              <a:t>-Γενετικοί Παράγοντες(προβλήματα στο ενδοκρινικό σύστημα)</a:t>
            </a:r>
          </a:p>
          <a:p>
            <a:pPr algn="l"/>
            <a:r>
              <a:rPr lang="el-GR" sz="1200" dirty="0">
                <a:solidFill>
                  <a:schemeClr val="tx1"/>
                </a:solidFill>
                <a:latin typeface="Arial" pitchFamily="34" charset="0"/>
                <a:cs typeface="Arial" pitchFamily="34" charset="0"/>
              </a:rPr>
              <a:t>-</a:t>
            </a:r>
            <a:r>
              <a:rPr lang="el-GR" sz="1200" dirty="0" err="1">
                <a:solidFill>
                  <a:schemeClr val="tx1"/>
                </a:solidFill>
                <a:latin typeface="Arial" pitchFamily="34" charset="0"/>
                <a:cs typeface="Arial" pitchFamily="34" charset="0"/>
              </a:rPr>
              <a:t>Οικογενής</a:t>
            </a:r>
            <a:r>
              <a:rPr lang="el-GR" sz="1200" dirty="0">
                <a:solidFill>
                  <a:schemeClr val="tx1"/>
                </a:solidFill>
                <a:latin typeface="Arial" pitchFamily="34" charset="0"/>
                <a:cs typeface="Arial" pitchFamily="34" charset="0"/>
              </a:rPr>
              <a:t> παχυσαρκία(κληρονομικότητα)</a:t>
            </a:r>
          </a:p>
          <a:p>
            <a:pPr algn="l"/>
            <a:r>
              <a:rPr lang="el-GR" sz="1200" dirty="0">
                <a:solidFill>
                  <a:schemeClr val="tx1"/>
                </a:solidFill>
                <a:latin typeface="Arial" pitchFamily="34" charset="0"/>
                <a:cs typeface="Arial" pitchFamily="34" charset="0"/>
              </a:rPr>
              <a:t>-Λίγα και μεγάλα γεύματα</a:t>
            </a:r>
          </a:p>
          <a:p>
            <a:pPr algn="l"/>
            <a:r>
              <a:rPr lang="el-GR" sz="1200" dirty="0">
                <a:solidFill>
                  <a:schemeClr val="tx1"/>
                </a:solidFill>
                <a:latin typeface="Arial" pitchFamily="34" charset="0"/>
                <a:cs typeface="Arial" pitchFamily="34" charset="0"/>
              </a:rPr>
              <a:t>-Μειωμένη φυσική δραστηριότητα</a:t>
            </a:r>
          </a:p>
          <a:p>
            <a:pPr algn="l"/>
            <a:r>
              <a:rPr lang="el-GR" sz="1200" dirty="0">
                <a:solidFill>
                  <a:schemeClr val="tx1"/>
                </a:solidFill>
                <a:latin typeface="Arial" pitchFamily="34" charset="0"/>
                <a:cs typeface="Arial" pitchFamily="34" charset="0"/>
              </a:rPr>
              <a:t>-Λήψη φαρμάκων(π.χ. αντισυλληπτικά) </a:t>
            </a:r>
          </a:p>
          <a:p>
            <a:pPr algn="l"/>
            <a:r>
              <a:rPr lang="el-GR" sz="1200" dirty="0">
                <a:solidFill>
                  <a:schemeClr val="tx1"/>
                </a:solidFill>
                <a:latin typeface="Arial" pitchFamily="34" charset="0"/>
                <a:cs typeface="Arial" pitchFamily="34" charset="0"/>
              </a:rPr>
              <a:t>-Ψυχολογικοί παράγοντες(π.χ. άγχος, καταπίεση</a:t>
            </a:r>
            <a:r>
              <a:rPr lang="el-GR" sz="1200" dirty="0" smtClean="0">
                <a:solidFill>
                  <a:schemeClr val="tx1"/>
                </a:solidFill>
                <a:latin typeface="Arial" pitchFamily="34" charset="0"/>
                <a:cs typeface="Arial" pitchFamily="34" charset="0"/>
              </a:rPr>
              <a:t>)</a:t>
            </a:r>
          </a:p>
          <a:p>
            <a:pPr algn="l"/>
            <a:endParaRPr lang="el-GR" sz="1200" dirty="0" smtClean="0">
              <a:solidFill>
                <a:schemeClr val="tx1"/>
              </a:solidFill>
              <a:latin typeface="Arial" pitchFamily="34" charset="0"/>
              <a:cs typeface="Arial" pitchFamily="34" charset="0"/>
            </a:endParaRPr>
          </a:p>
          <a:p>
            <a:pPr algn="l"/>
            <a:r>
              <a:rPr lang="el-GR" sz="1200" b="1" dirty="0" smtClean="0">
                <a:solidFill>
                  <a:schemeClr val="tx1"/>
                </a:solidFill>
                <a:latin typeface="Arial" pitchFamily="34" charset="0"/>
                <a:cs typeface="Arial" pitchFamily="34" charset="0"/>
              </a:rPr>
              <a:t>Συμπτώματα: </a:t>
            </a:r>
            <a:r>
              <a:rPr lang="el-GR" sz="1200" dirty="0" smtClean="0">
                <a:solidFill>
                  <a:schemeClr val="tx1"/>
                </a:solidFill>
                <a:latin typeface="Arial" pitchFamily="34" charset="0"/>
                <a:cs typeface="Arial" pitchFamily="34" charset="0"/>
              </a:rPr>
              <a:t>Το </a:t>
            </a:r>
            <a:r>
              <a:rPr lang="el-GR" sz="1200" dirty="0">
                <a:solidFill>
                  <a:schemeClr val="tx1"/>
                </a:solidFill>
                <a:latin typeface="Arial" pitchFamily="34" charset="0"/>
                <a:cs typeface="Arial" pitchFamily="34" charset="0"/>
              </a:rPr>
              <a:t>βασικό </a:t>
            </a:r>
            <a:r>
              <a:rPr lang="el-GR" sz="1200" i="1" dirty="0">
                <a:solidFill>
                  <a:schemeClr val="tx1"/>
                </a:solidFill>
                <a:latin typeface="Arial" pitchFamily="34" charset="0"/>
                <a:cs typeface="Arial" pitchFamily="34" charset="0"/>
              </a:rPr>
              <a:t>σύμπτωμα της παχυσαρκίας</a:t>
            </a:r>
            <a:r>
              <a:rPr lang="el-GR" sz="1200" dirty="0">
                <a:solidFill>
                  <a:schemeClr val="tx1"/>
                </a:solidFill>
                <a:latin typeface="Arial" pitchFamily="34" charset="0"/>
                <a:cs typeface="Arial" pitchFamily="34" charset="0"/>
              </a:rPr>
              <a:t> είναι το παθολογικά αυξημένο σωματικό βάρος</a:t>
            </a:r>
            <a:r>
              <a:rPr lang="el-GR" sz="1200" dirty="0" smtClean="0">
                <a:solidFill>
                  <a:schemeClr val="tx1"/>
                </a:solidFill>
                <a:latin typeface="Arial" pitchFamily="34" charset="0"/>
                <a:cs typeface="Arial" pitchFamily="34" charset="0"/>
              </a:rPr>
              <a:t>.</a:t>
            </a:r>
          </a:p>
          <a:p>
            <a:pPr algn="l"/>
            <a:endParaRPr lang="el-GR" sz="1200" dirty="0" smtClean="0">
              <a:solidFill>
                <a:schemeClr val="tx1"/>
              </a:solidFill>
              <a:latin typeface="Arial" pitchFamily="34" charset="0"/>
              <a:cs typeface="Arial" pitchFamily="34" charset="0"/>
            </a:endParaRPr>
          </a:p>
          <a:p>
            <a:pPr algn="l"/>
            <a:r>
              <a:rPr lang="el-GR" sz="1200" b="1" dirty="0" smtClean="0">
                <a:solidFill>
                  <a:schemeClr val="tx1"/>
                </a:solidFill>
                <a:latin typeface="Arial" pitchFamily="34" charset="0"/>
                <a:cs typeface="Arial" pitchFamily="34" charset="0"/>
              </a:rPr>
              <a:t>Επιπτώσεις-Επιπλοκές:</a:t>
            </a:r>
          </a:p>
          <a:p>
            <a:pPr algn="l"/>
            <a:r>
              <a:rPr lang="el-GR" sz="1200" dirty="0" smtClean="0">
                <a:solidFill>
                  <a:schemeClr val="tx1"/>
                </a:solidFill>
                <a:latin typeface="Arial" pitchFamily="34" charset="0"/>
                <a:cs typeface="Arial" pitchFamily="34" charset="0"/>
              </a:rPr>
              <a:t>-Καρδιαγγειακές επιπλοκές, Μεταβολικές Διαταραχές, Αναπνευστικά προβλήματα, Νεοπλασίες, Ορμονικά Προβλήματα, Ορθοπεδικά προβλήματα, Ψυχιατρικά προβλήματα</a:t>
            </a:r>
          </a:p>
          <a:p>
            <a:pPr algn="l"/>
            <a:endParaRPr lang="el-GR" sz="1200" dirty="0" smtClean="0">
              <a:solidFill>
                <a:schemeClr val="tx1"/>
              </a:solidFill>
              <a:latin typeface="Arial" pitchFamily="34" charset="0"/>
              <a:cs typeface="Arial" pitchFamily="34" charset="0"/>
            </a:endParaRPr>
          </a:p>
          <a:p>
            <a:pPr algn="l"/>
            <a:r>
              <a:rPr lang="el-GR" sz="1200" b="1" dirty="0" smtClean="0">
                <a:solidFill>
                  <a:schemeClr val="tx1"/>
                </a:solidFill>
                <a:latin typeface="Arial" pitchFamily="34" charset="0"/>
                <a:cs typeface="Arial" pitchFamily="34" charset="0"/>
              </a:rPr>
              <a:t>Θεραπεία:</a:t>
            </a:r>
          </a:p>
          <a:p>
            <a:pPr algn="l"/>
            <a:r>
              <a:rPr lang="el-GR" sz="1200" dirty="0" smtClean="0">
                <a:solidFill>
                  <a:schemeClr val="tx1"/>
                </a:solidFill>
                <a:latin typeface="Arial" pitchFamily="34" charset="0"/>
                <a:cs typeface="Arial" pitchFamily="34" charset="0"/>
              </a:rPr>
              <a:t>Διαιτολόγος, σωματική άσκηση ,σωστή διατροφή , χειρουργική επέμβαση</a:t>
            </a:r>
          </a:p>
          <a:p>
            <a:pPr algn="l"/>
            <a:endParaRPr lang="el-GR" sz="1200" b="1" dirty="0" smtClean="0">
              <a:solidFill>
                <a:schemeClr val="tx1"/>
              </a:solidFill>
              <a:latin typeface="Arial" pitchFamily="34" charset="0"/>
              <a:cs typeface="Arial" pitchFamily="34" charset="0"/>
            </a:endParaRPr>
          </a:p>
          <a:p>
            <a:pPr algn="l"/>
            <a:endParaRPr lang="el-GR" sz="1200" dirty="0">
              <a:solidFill>
                <a:schemeClr val="tx1"/>
              </a:solidFill>
              <a:latin typeface="Arial" pitchFamily="34" charset="0"/>
              <a:cs typeface="Arial" pitchFamily="34" charset="0"/>
            </a:endParaRPr>
          </a:p>
          <a:p>
            <a:pPr algn="l"/>
            <a:endParaRPr lang="el-GR" sz="1200" b="1" dirty="0">
              <a:solidFill>
                <a:schemeClr val="tx1"/>
              </a:solidFill>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l-GR" smtClean="0"/>
              <a:t>Ρύπανση της ατμόσφαιρας </a:t>
            </a:r>
          </a:p>
        </p:txBody>
      </p:sp>
      <p:sp>
        <p:nvSpPr>
          <p:cNvPr id="4099" name="Rectangle 3"/>
          <p:cNvSpPr>
            <a:spLocks noGrp="1" noChangeArrowheads="1"/>
          </p:cNvSpPr>
          <p:nvPr>
            <p:ph type="body" idx="1"/>
          </p:nvPr>
        </p:nvSpPr>
        <p:spPr/>
        <p:txBody>
          <a:bodyPr/>
          <a:lstStyle/>
          <a:p>
            <a:pPr eaLnBrk="1" hangingPunct="1"/>
            <a:r>
              <a:rPr lang="el-GR" smtClean="0"/>
              <a:t>Η ρύπανση της ατμόσφαιρας οφείλεται σε φυσική αιτία, τοξικά αέρια που ελευθερώνουν οι βιομηχανίες.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l-GR" smtClean="0"/>
              <a:t>Ρύπανση της υδατόσφαιρας</a:t>
            </a:r>
          </a:p>
        </p:txBody>
      </p:sp>
      <p:sp>
        <p:nvSpPr>
          <p:cNvPr id="5123" name="Rectangle 3"/>
          <p:cNvSpPr>
            <a:spLocks noGrp="1" noChangeArrowheads="1"/>
          </p:cNvSpPr>
          <p:nvPr>
            <p:ph type="body" idx="1"/>
          </p:nvPr>
        </p:nvSpPr>
        <p:spPr>
          <a:xfrm>
            <a:off x="468313" y="1628775"/>
            <a:ext cx="8229600" cy="4525963"/>
          </a:xfrm>
        </p:spPr>
        <p:txBody>
          <a:bodyPr/>
          <a:lstStyle/>
          <a:p>
            <a:pPr eaLnBrk="1" hangingPunct="1"/>
            <a:r>
              <a:rPr lang="el-GR" smtClean="0"/>
              <a:t>Πηγές μόλυνσης των υδάτων και των οργανισμών που ζουν στο νερό, θεωρούνται τα απόβλητα των βιομηχανιών και των πόλεων και τα φυτοφάρμακα, τα οποία μένουν στο έδαφος και φθάνουν αργά ή γρήγορα στα υπόγεια νερά. </a:t>
            </a:r>
          </a:p>
          <a:p>
            <a:pPr algn="r" eaLnBrk="1" hangingPunct="1">
              <a:buFontTx/>
              <a:buNone/>
            </a:pPr>
            <a:r>
              <a:rPr lang="el-GR" smtClean="0"/>
              <a:t>							</a:t>
            </a:r>
            <a:r>
              <a:rPr lang="el-GR" sz="1200" b="1" u="sng" smtClean="0"/>
              <a:t>Μαριάντζελα Μαλακάση.</a:t>
            </a:r>
          </a:p>
          <a:p>
            <a:pPr algn="r" eaLnBrk="1" hangingPunct="1">
              <a:buFontTx/>
              <a:buNone/>
            </a:pPr>
            <a:r>
              <a:rPr lang="el-GR" sz="1200" b="1" u="sng" smtClean="0"/>
              <a:t>Μαργαρίτα Κοντογιάννη.</a:t>
            </a:r>
          </a:p>
          <a:p>
            <a:pPr algn="r" eaLnBrk="1" hangingPunct="1">
              <a:buFontTx/>
              <a:buNone/>
            </a:pPr>
            <a:r>
              <a:rPr lang="el-GR" sz="1200" b="1" u="sng" smtClean="0"/>
              <a:t>Αθηνά Κονιδάρη.</a:t>
            </a:r>
          </a:p>
          <a:p>
            <a:pPr algn="r" eaLnBrk="1" hangingPunct="1">
              <a:buFontTx/>
              <a:buNone/>
            </a:pPr>
            <a:r>
              <a:rPr lang="el-GR" sz="1200" b="1" u="sng" smtClean="0"/>
              <a:t>Έλενα Κυριάζου.</a:t>
            </a:r>
            <a:endParaRPr lang="el-GR"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14348" y="285728"/>
            <a:ext cx="7772400" cy="1428760"/>
          </a:xfrm>
        </p:spPr>
        <p:txBody>
          <a:bodyPr/>
          <a:lstStyle/>
          <a:p>
            <a:r>
              <a:rPr lang="el-GR" dirty="0" err="1" smtClean="0"/>
              <a:t>8.Μεταλλαγμένα</a:t>
            </a:r>
            <a:r>
              <a:rPr lang="el-GR" dirty="0" smtClean="0"/>
              <a:t> τρόφιμα</a:t>
            </a:r>
            <a:endParaRPr lang="el-GR" dirty="0"/>
          </a:p>
        </p:txBody>
      </p:sp>
      <p:sp>
        <p:nvSpPr>
          <p:cNvPr id="3" name="2 - Υπότιτλος"/>
          <p:cNvSpPr>
            <a:spLocks noGrp="1"/>
          </p:cNvSpPr>
          <p:nvPr>
            <p:ph type="subTitle" idx="1"/>
          </p:nvPr>
        </p:nvSpPr>
        <p:spPr>
          <a:xfrm>
            <a:off x="1371600" y="2786058"/>
            <a:ext cx="6400800" cy="2428892"/>
          </a:xfrm>
        </p:spPr>
        <p:txBody>
          <a:bodyPr>
            <a:normAutofit fontScale="85000" lnSpcReduction="20000"/>
          </a:bodyPr>
          <a:lstStyle/>
          <a:p>
            <a:r>
              <a:rPr lang="el-GR" sz="3500" dirty="0" smtClean="0">
                <a:solidFill>
                  <a:schemeClr val="tx1"/>
                </a:solidFill>
              </a:rPr>
              <a:t>Μεταλλαγμένα ή  τροποποιημένα είναι τα τρόφιμα που έχουν δημιουργηθεί  από την ανθρώπινη επέμβαση πάνω στις ιδιότητες των δημητριακών, λαχανικών, φρούτων κ.τ.λ.</a:t>
            </a:r>
          </a:p>
          <a:p>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Πλεονεκτήματα των ΓΤΟ</a:t>
            </a:r>
            <a:endParaRPr lang="el-GR" dirty="0"/>
          </a:p>
        </p:txBody>
      </p:sp>
      <p:pic>
        <p:nvPicPr>
          <p:cNvPr id="6" name="5 - Θέση περιεχομένου" descr="slide_9.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Πλεονεκτήματα των ΓΤΟ</a:t>
            </a:r>
            <a:endParaRPr lang="el-GR" dirty="0"/>
          </a:p>
        </p:txBody>
      </p:sp>
      <p:sp>
        <p:nvSpPr>
          <p:cNvPr id="3" name="2 - Θέση περιεχομένου"/>
          <p:cNvSpPr>
            <a:spLocks noGrp="1"/>
          </p:cNvSpPr>
          <p:nvPr>
            <p:ph idx="1"/>
          </p:nvPr>
        </p:nvSpPr>
        <p:spPr/>
        <p:txBody>
          <a:bodyPr/>
          <a:lstStyle/>
          <a:p>
            <a:r>
              <a:rPr lang="el-GR" dirty="0" smtClean="0"/>
              <a:t>Στη βιομηχανία</a:t>
            </a:r>
          </a:p>
          <a:p>
            <a:r>
              <a:rPr lang="el-GR" dirty="0" smtClean="0"/>
              <a:t>Στα τρόφιμα</a:t>
            </a:r>
          </a:p>
          <a:p>
            <a:r>
              <a:rPr lang="el-GR" dirty="0" smtClean="0"/>
              <a:t>Στην Ιατρική </a:t>
            </a:r>
          </a:p>
          <a:p>
            <a:r>
              <a:rPr lang="el-GR" dirty="0" smtClean="0"/>
              <a:t>Στο Περιβάλλον</a:t>
            </a:r>
          </a:p>
          <a:p>
            <a:r>
              <a:rPr lang="el-GR" dirty="0" smtClean="0"/>
              <a:t>Στη Γεωργία</a:t>
            </a:r>
          </a:p>
          <a:p>
            <a:r>
              <a:rPr lang="el-GR" dirty="0" smtClean="0"/>
              <a:t>Στη Ζωική Παραγωγή</a:t>
            </a:r>
          </a:p>
          <a:p>
            <a:r>
              <a:rPr lang="el-GR" dirty="0" smtClean="0"/>
              <a:t>Στην Κοινωνία</a:t>
            </a:r>
          </a:p>
          <a:p>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Mutated_Fruit.jpg"/>
          <p:cNvPicPr>
            <a:picLocks noGrp="1" noChangeAspect="1"/>
          </p:cNvPicPr>
          <p:nvPr>
            <p:ph sz="half" idx="1"/>
          </p:nvPr>
        </p:nvPicPr>
        <p:blipFill>
          <a:blip r:embed="rId2" cstate="print"/>
          <a:stretch>
            <a:fillRect/>
          </a:stretch>
        </p:blipFill>
        <p:spPr>
          <a:xfrm>
            <a:off x="1357290" y="500042"/>
            <a:ext cx="5929354" cy="2597463"/>
          </a:xfrm>
        </p:spPr>
      </p:pic>
      <p:pic>
        <p:nvPicPr>
          <p:cNvPr id="6" name="5 - Θέση περιεχομένου" descr="κοτόπουλο.jpg"/>
          <p:cNvPicPr>
            <a:picLocks noGrp="1" noChangeAspect="1"/>
          </p:cNvPicPr>
          <p:nvPr>
            <p:ph sz="half" idx="2"/>
          </p:nvPr>
        </p:nvPicPr>
        <p:blipFill>
          <a:blip r:embed="rId3" cstate="print"/>
          <a:stretch>
            <a:fillRect/>
          </a:stretch>
        </p:blipFill>
        <p:spPr>
          <a:xfrm>
            <a:off x="928662" y="3929066"/>
            <a:ext cx="6572296" cy="252412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Νευρική Ανορεξία(</a:t>
            </a:r>
            <a:r>
              <a:rPr lang="el-GR" dirty="0" err="1" smtClean="0"/>
              <a:t>Μπόρσας</a:t>
            </a:r>
            <a:r>
              <a:rPr lang="el-GR" dirty="0" smtClean="0"/>
              <a:t> Ζαχαρίας)</a:t>
            </a:r>
            <a:endParaRPr lang="el-GR" dirty="0"/>
          </a:p>
        </p:txBody>
      </p:sp>
      <p:sp>
        <p:nvSpPr>
          <p:cNvPr id="3" name="2 - Θέση περιεχομένου"/>
          <p:cNvSpPr>
            <a:spLocks noGrp="1"/>
          </p:cNvSpPr>
          <p:nvPr>
            <p:ph idx="1"/>
          </p:nvPr>
        </p:nvSpPr>
        <p:spPr>
          <a:xfrm>
            <a:off x="457200" y="1600200"/>
            <a:ext cx="8229600" cy="5114948"/>
          </a:xfrm>
          <a:ln>
            <a:solidFill>
              <a:schemeClr val="tx1"/>
            </a:solidFill>
          </a:ln>
        </p:spPr>
        <p:txBody>
          <a:bodyPr>
            <a:normAutofit/>
          </a:bodyPr>
          <a:lstStyle/>
          <a:p>
            <a:pPr>
              <a:buNone/>
            </a:pPr>
            <a:r>
              <a:rPr lang="en-US" sz="1200" b="1" dirty="0" smtClean="0">
                <a:latin typeface="Arial" pitchFamily="34" charset="0"/>
                <a:cs typeface="Arial" pitchFamily="34" charset="0"/>
              </a:rPr>
              <a:t>N</a:t>
            </a:r>
            <a:r>
              <a:rPr lang="el-GR" sz="1200" b="1" dirty="0" err="1" smtClean="0">
                <a:latin typeface="Arial" pitchFamily="34" charset="0"/>
                <a:cs typeface="Arial" pitchFamily="34" charset="0"/>
              </a:rPr>
              <a:t>ευρική</a:t>
            </a:r>
            <a:r>
              <a:rPr lang="el-GR" sz="1200" b="1" dirty="0" smtClean="0">
                <a:latin typeface="Arial" pitchFamily="34" charset="0"/>
                <a:cs typeface="Arial" pitchFamily="34" charset="0"/>
              </a:rPr>
              <a:t> Ανορεξία:</a:t>
            </a:r>
          </a:p>
          <a:p>
            <a:pPr>
              <a:buNone/>
            </a:pPr>
            <a:r>
              <a:rPr lang="el-GR" sz="1200" b="1" dirty="0" smtClean="0">
                <a:latin typeface="Arial" pitchFamily="34" charset="0"/>
                <a:cs typeface="Arial" pitchFamily="34" charset="0"/>
              </a:rPr>
              <a:t> </a:t>
            </a:r>
          </a:p>
          <a:p>
            <a:pPr>
              <a:buNone/>
            </a:pPr>
            <a:r>
              <a:rPr lang="el-GR" sz="1200" b="1" dirty="0" smtClean="0">
                <a:latin typeface="Arial" pitchFamily="34" charset="0"/>
                <a:cs typeface="Arial" pitchFamily="34" charset="0"/>
              </a:rPr>
              <a:t>Ορισμός: </a:t>
            </a:r>
            <a:r>
              <a:rPr lang="el-GR" sz="1200" dirty="0" smtClean="0">
                <a:latin typeface="Arial" pitchFamily="34" charset="0"/>
                <a:cs typeface="Arial" pitchFamily="34" charset="0"/>
              </a:rPr>
              <a:t>Η </a:t>
            </a:r>
            <a:r>
              <a:rPr lang="el-GR" sz="1200" b="1" dirty="0" smtClean="0">
                <a:latin typeface="Arial" pitchFamily="34" charset="0"/>
                <a:cs typeface="Arial" pitchFamily="34" charset="0"/>
              </a:rPr>
              <a:t>νευρική ανορεξία</a:t>
            </a:r>
            <a:r>
              <a:rPr lang="el-GR" sz="1200" dirty="0" smtClean="0">
                <a:latin typeface="Arial" pitchFamily="34" charset="0"/>
                <a:cs typeface="Arial" pitchFamily="34" charset="0"/>
              </a:rPr>
              <a:t> πιο γνωστή ως ανορεξία χαρακτηρίζεται κυρίως από άρνηση για διατήρηση ενός υγιούς φυσιολογικού βάρους και έναν μανιώδη φόβο για την απόκτηση βάρους</a:t>
            </a:r>
          </a:p>
          <a:p>
            <a:pPr>
              <a:buNone/>
            </a:pPr>
            <a:r>
              <a:rPr lang="el-GR" sz="1200" b="1" dirty="0" smtClean="0">
                <a:latin typeface="Arial" pitchFamily="34" charset="0"/>
                <a:cs typeface="Arial" pitchFamily="34" charset="0"/>
              </a:rPr>
              <a:t>Αιτίες:</a:t>
            </a:r>
          </a:p>
          <a:p>
            <a:pPr>
              <a:buNone/>
            </a:pPr>
            <a:r>
              <a:rPr lang="el-GR" sz="1200" dirty="0" smtClean="0">
                <a:latin typeface="Arial" pitchFamily="34" charset="0"/>
                <a:cs typeface="Arial" pitchFamily="34" charset="0"/>
              </a:rPr>
              <a:t>-Γενετικές</a:t>
            </a:r>
          </a:p>
          <a:p>
            <a:pPr>
              <a:buNone/>
            </a:pPr>
            <a:r>
              <a:rPr lang="el-GR" sz="1200" dirty="0" smtClean="0">
                <a:latin typeface="Arial" pitchFamily="34" charset="0"/>
                <a:cs typeface="Arial" pitchFamily="34" charset="0"/>
              </a:rPr>
              <a:t>-Δυσλειτουργίες στην </a:t>
            </a:r>
            <a:r>
              <a:rPr lang="el-GR" sz="1200" dirty="0" err="1" smtClean="0">
                <a:latin typeface="Arial" pitchFamily="34" charset="0"/>
                <a:cs typeface="Arial" pitchFamily="34" charset="0"/>
              </a:rPr>
              <a:t>σεροτονίνη</a:t>
            </a:r>
            <a:endParaRPr lang="el-GR" sz="1200" dirty="0" smtClean="0">
              <a:latin typeface="Arial" pitchFamily="34" charset="0"/>
              <a:cs typeface="Arial" pitchFamily="34" charset="0"/>
            </a:endParaRPr>
          </a:p>
          <a:p>
            <a:pPr>
              <a:buNone/>
            </a:pPr>
            <a:r>
              <a:rPr lang="el-GR" sz="1200" dirty="0" smtClean="0">
                <a:latin typeface="Arial" pitchFamily="34" charset="0"/>
                <a:cs typeface="Arial" pitchFamily="34" charset="0"/>
              </a:rPr>
              <a:t>-Εγκεφαλικής προέλευσης </a:t>
            </a:r>
            <a:r>
              <a:rPr lang="el-GR" sz="1200" dirty="0" err="1" smtClean="0">
                <a:latin typeface="Arial" pitchFamily="34" charset="0"/>
                <a:cs typeface="Arial" pitchFamily="34" charset="0"/>
              </a:rPr>
              <a:t>νευροτροφικός</a:t>
            </a:r>
            <a:r>
              <a:rPr lang="el-GR" sz="1200" dirty="0" smtClean="0">
                <a:latin typeface="Arial" pitchFamily="34" charset="0"/>
                <a:cs typeface="Arial" pitchFamily="34" charset="0"/>
              </a:rPr>
              <a:t> παράγοντας</a:t>
            </a:r>
          </a:p>
          <a:p>
            <a:pPr>
              <a:buNone/>
            </a:pPr>
            <a:r>
              <a:rPr lang="el-GR" sz="1200" dirty="0" smtClean="0">
                <a:latin typeface="Arial" pitchFamily="34" charset="0"/>
                <a:cs typeface="Arial" pitchFamily="34" charset="0"/>
              </a:rPr>
              <a:t>-</a:t>
            </a:r>
            <a:r>
              <a:rPr lang="el-GR" sz="1200" dirty="0" err="1" smtClean="0">
                <a:latin typeface="Arial" pitchFamily="34" charset="0"/>
                <a:cs typeface="Arial" pitchFamily="34" charset="0"/>
              </a:rPr>
              <a:t>Λεπτίνη</a:t>
            </a:r>
            <a:r>
              <a:rPr lang="el-GR" sz="1200" dirty="0" smtClean="0">
                <a:latin typeface="Arial" pitchFamily="34" charset="0"/>
                <a:cs typeface="Arial" pitchFamily="34" charset="0"/>
              </a:rPr>
              <a:t> και </a:t>
            </a:r>
            <a:r>
              <a:rPr lang="el-GR" sz="1200" dirty="0" err="1" smtClean="0">
                <a:latin typeface="Arial" pitchFamily="34" charset="0"/>
                <a:cs typeface="Arial" pitchFamily="34" charset="0"/>
              </a:rPr>
              <a:t>Γκρελίνη</a:t>
            </a:r>
            <a:endParaRPr lang="el-GR" sz="1200" dirty="0" smtClean="0">
              <a:latin typeface="Arial" pitchFamily="34" charset="0"/>
              <a:cs typeface="Arial" pitchFamily="34" charset="0"/>
            </a:endParaRPr>
          </a:p>
          <a:p>
            <a:pPr>
              <a:buNone/>
            </a:pPr>
            <a:r>
              <a:rPr lang="el-GR" sz="1200" dirty="0" smtClean="0">
                <a:latin typeface="Arial" pitchFamily="34" charset="0"/>
                <a:cs typeface="Arial" pitchFamily="34" charset="0"/>
              </a:rPr>
              <a:t>-Ανεπάρκεια θρεπτικών συστατικών</a:t>
            </a:r>
          </a:p>
          <a:p>
            <a:pPr>
              <a:buNone/>
            </a:pPr>
            <a:r>
              <a:rPr lang="el-GR" sz="1200" dirty="0" smtClean="0">
                <a:latin typeface="Arial" pitchFamily="34" charset="0"/>
                <a:cs typeface="Arial" pitchFamily="34" charset="0"/>
              </a:rPr>
              <a:t>-Περιθωριοποίηση από τον κοινωνικό περίγυρο, απογοήτευση</a:t>
            </a:r>
          </a:p>
          <a:p>
            <a:pPr>
              <a:buNone/>
            </a:pPr>
            <a:endParaRPr lang="el-GR" sz="1200" dirty="0" smtClean="0">
              <a:latin typeface="Arial" pitchFamily="34" charset="0"/>
              <a:cs typeface="Arial" pitchFamily="34" charset="0"/>
            </a:endParaRPr>
          </a:p>
          <a:p>
            <a:pPr>
              <a:buNone/>
            </a:pPr>
            <a:r>
              <a:rPr lang="el-GR" sz="1200" b="1" dirty="0" smtClean="0">
                <a:latin typeface="Arial" pitchFamily="34" charset="0"/>
                <a:cs typeface="Arial" pitchFamily="34" charset="0"/>
              </a:rPr>
              <a:t>Συμπτώματα:</a:t>
            </a:r>
          </a:p>
          <a:p>
            <a:pPr lvl="0"/>
            <a:r>
              <a:rPr lang="el-GR" sz="1200" dirty="0" smtClean="0">
                <a:latin typeface="Arial" pitchFamily="34" charset="0"/>
                <a:cs typeface="Arial" pitchFamily="34" charset="0"/>
              </a:rPr>
              <a:t>Δραματική απώλεια βάρους.</a:t>
            </a:r>
          </a:p>
          <a:p>
            <a:pPr lvl="0"/>
            <a:r>
              <a:rPr lang="el-GR" sz="1200" dirty="0" smtClean="0">
                <a:latin typeface="Arial" pitchFamily="34" charset="0"/>
                <a:cs typeface="Arial" pitchFamily="34" charset="0"/>
              </a:rPr>
              <a:t>Εμμονή με τις θερμίδες και την </a:t>
            </a:r>
            <a:r>
              <a:rPr lang="el-GR" sz="1200" dirty="0" err="1" smtClean="0">
                <a:latin typeface="Arial" pitchFamily="34" charset="0"/>
                <a:cs typeface="Arial" pitchFamily="34" charset="0"/>
              </a:rPr>
              <a:t>ποσότητα,Κάνουν</a:t>
            </a:r>
            <a:r>
              <a:rPr lang="el-GR" sz="1200" dirty="0" smtClean="0">
                <a:latin typeface="Arial" pitchFamily="34" charset="0"/>
                <a:cs typeface="Arial" pitchFamily="34" charset="0"/>
              </a:rPr>
              <a:t> δίαιτες</a:t>
            </a:r>
          </a:p>
          <a:p>
            <a:pPr lvl="0">
              <a:buNone/>
            </a:pPr>
            <a:r>
              <a:rPr lang="el-GR" sz="1200" dirty="0" smtClean="0">
                <a:latin typeface="Arial" pitchFamily="34" charset="0"/>
                <a:cs typeface="Arial" pitchFamily="34" charset="0"/>
              </a:rPr>
              <a:t>,αρνούνται να φάνε μπροστά σε άλλους, κρύβουν ή πετάνε φαγητό.</a:t>
            </a:r>
          </a:p>
          <a:p>
            <a:pPr lvl="0"/>
            <a:r>
              <a:rPr lang="el-GR" sz="1200" dirty="0" smtClean="0">
                <a:latin typeface="Arial" pitchFamily="34" charset="0"/>
                <a:cs typeface="Arial" pitchFamily="34" charset="0"/>
              </a:rPr>
              <a:t>Χρησιμοποιούν καθαρτικά, διαιτητικά χάπια, εμετικά, διουρητικά.</a:t>
            </a:r>
          </a:p>
          <a:p>
            <a:pPr lvl="0"/>
            <a:r>
              <a:rPr lang="el-GR" sz="1200" dirty="0" smtClean="0">
                <a:latin typeface="Arial" pitchFamily="34" charset="0"/>
                <a:cs typeface="Arial" pitchFamily="34" charset="0"/>
              </a:rPr>
              <a:t>Θεωρούν τους εαυτούς τους υπέρβαρους ακόμη και αν οι άλλοι τους λένε ότι είναι υπερβολικά αδύνατοι.</a:t>
            </a:r>
          </a:p>
          <a:p>
            <a:pPr lvl="0"/>
            <a:endParaRPr lang="el-GR" sz="1200" dirty="0" smtClean="0">
              <a:latin typeface="Arial" pitchFamily="34" charset="0"/>
              <a:cs typeface="Arial" pitchFamily="34" charset="0"/>
            </a:endParaRPr>
          </a:p>
          <a:p>
            <a:pPr lvl="0">
              <a:buNone/>
            </a:pPr>
            <a:r>
              <a:rPr lang="el-GR" sz="1200" b="1" dirty="0" smtClean="0">
                <a:latin typeface="Arial" pitchFamily="34" charset="0"/>
                <a:cs typeface="Arial" pitchFamily="34" charset="0"/>
              </a:rPr>
              <a:t>Επιπλοκές: </a:t>
            </a:r>
            <a:r>
              <a:rPr lang="el-GR" sz="1200" dirty="0" smtClean="0">
                <a:latin typeface="Arial" pitchFamily="34" charset="0"/>
                <a:cs typeface="Arial" pitchFamily="34" charset="0"/>
              </a:rPr>
              <a:t>Οι επιπλοκές αφορούν την καρδιά , το δέρμα και τα μαλλιά, το σκελετικό και το πεπτικό σύστημα καθώς και τα προβλήματα που σχετίζονται με τον ύπνο και την κούραση</a:t>
            </a:r>
          </a:p>
          <a:p>
            <a:pPr lvl="0">
              <a:buNone/>
            </a:pPr>
            <a:r>
              <a:rPr lang="el-GR" sz="1200" b="1" dirty="0" smtClean="0">
                <a:latin typeface="Arial" pitchFamily="34" charset="0"/>
                <a:cs typeface="Arial" pitchFamily="34" charset="0"/>
              </a:rPr>
              <a:t>Αντιμετώπιση:</a:t>
            </a:r>
          </a:p>
          <a:p>
            <a:pPr lvl="0">
              <a:buNone/>
            </a:pPr>
            <a:r>
              <a:rPr lang="el-GR" sz="1200" dirty="0" smtClean="0">
                <a:latin typeface="Arial" pitchFamily="34" charset="0"/>
                <a:cs typeface="Arial" pitchFamily="34" charset="0"/>
              </a:rPr>
              <a:t>-Διατροφολόγος, ψυχολογική υποστήριξη</a:t>
            </a:r>
          </a:p>
          <a:p>
            <a:pPr lvl="0">
              <a:buNone/>
            </a:pPr>
            <a:endParaRPr lang="el-GR" sz="1200" dirty="0" smtClean="0">
              <a:latin typeface="Arial" pitchFamily="34" charset="0"/>
              <a:cs typeface="Arial" pitchFamily="34" charset="0"/>
            </a:endParaRPr>
          </a:p>
          <a:p>
            <a:pPr lvl="0"/>
            <a:endParaRPr lang="el-GR" sz="1200" b="1" dirty="0" smtClean="0">
              <a:latin typeface="Arial" pitchFamily="34" charset="0"/>
              <a:cs typeface="Arial" pitchFamily="34" charset="0"/>
            </a:endParaRPr>
          </a:p>
          <a:p>
            <a:pPr>
              <a:buNone/>
            </a:pPr>
            <a:endParaRPr lang="el-GR" sz="1200" dirty="0" smtClean="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Ψυχογενής Ανορεξία ( </a:t>
            </a:r>
            <a:r>
              <a:rPr lang="el-GR" dirty="0" err="1" smtClean="0"/>
              <a:t>Μελανάκη</a:t>
            </a:r>
            <a:r>
              <a:rPr lang="el-GR" dirty="0" smtClean="0"/>
              <a:t> Μαρία)</a:t>
            </a:r>
            <a:endParaRPr lang="el-GR" dirty="0"/>
          </a:p>
        </p:txBody>
      </p:sp>
      <p:sp>
        <p:nvSpPr>
          <p:cNvPr id="3" name="2 - Θέση περιεχομένου"/>
          <p:cNvSpPr>
            <a:spLocks noGrp="1"/>
          </p:cNvSpPr>
          <p:nvPr>
            <p:ph idx="1"/>
          </p:nvPr>
        </p:nvSpPr>
        <p:spPr>
          <a:xfrm>
            <a:off x="457200" y="1600200"/>
            <a:ext cx="8229600" cy="4900634"/>
          </a:xfrm>
          <a:ln>
            <a:solidFill>
              <a:schemeClr val="tx1"/>
            </a:solidFill>
          </a:ln>
        </p:spPr>
        <p:txBody>
          <a:bodyPr>
            <a:normAutofit lnSpcReduction="10000"/>
          </a:bodyPr>
          <a:lstStyle/>
          <a:p>
            <a:pPr>
              <a:buNone/>
            </a:pPr>
            <a:r>
              <a:rPr lang="el-GR" sz="1200" b="1" dirty="0" smtClean="0">
                <a:latin typeface="Arial" pitchFamily="34" charset="0"/>
                <a:cs typeface="Arial" pitchFamily="34" charset="0"/>
              </a:rPr>
              <a:t>Ψυχογενής Ανορεξία:</a:t>
            </a:r>
          </a:p>
          <a:p>
            <a:pPr>
              <a:buNone/>
            </a:pPr>
            <a:endParaRPr lang="el-GR" sz="1200" b="1" dirty="0" smtClean="0">
              <a:latin typeface="Arial" pitchFamily="34" charset="0"/>
              <a:cs typeface="Arial" pitchFamily="34" charset="0"/>
            </a:endParaRPr>
          </a:p>
          <a:p>
            <a:pPr>
              <a:buNone/>
            </a:pPr>
            <a:r>
              <a:rPr lang="el-GR" sz="1200" b="1" dirty="0" smtClean="0">
                <a:latin typeface="Arial" pitchFamily="34" charset="0"/>
                <a:cs typeface="Arial" pitchFamily="34" charset="0"/>
              </a:rPr>
              <a:t>Ορισμός: </a:t>
            </a:r>
            <a:r>
              <a:rPr lang="el-GR" sz="1200" dirty="0" smtClean="0">
                <a:latin typeface="Arial" pitchFamily="34" charset="0"/>
                <a:cs typeface="Arial" pitchFamily="34" charset="0"/>
              </a:rPr>
              <a:t>Με τον όρο </a:t>
            </a:r>
            <a:r>
              <a:rPr lang="el-GR" sz="1200" b="1" dirty="0" smtClean="0">
                <a:latin typeface="Arial" pitchFamily="34" charset="0"/>
                <a:cs typeface="Arial" pitchFamily="34" charset="0"/>
              </a:rPr>
              <a:t>ψυχογενή ανορεξία</a:t>
            </a:r>
            <a:r>
              <a:rPr lang="el-GR" sz="1200" dirty="0" smtClean="0">
                <a:latin typeface="Arial" pitchFamily="34" charset="0"/>
                <a:cs typeface="Arial" pitchFamily="34" charset="0"/>
              </a:rPr>
              <a:t> εννοούμε την διαταραχή εκείνη κατά την οποία το άτομο, επιβάλλει στον εαυτό του την </a:t>
            </a:r>
            <a:r>
              <a:rPr lang="el-GR" sz="1200" dirty="0" err="1" smtClean="0">
                <a:latin typeface="Arial" pitchFamily="34" charset="0"/>
                <a:cs typeface="Arial" pitchFamily="34" charset="0"/>
              </a:rPr>
              <a:t>ασιτία,καθώς</a:t>
            </a:r>
            <a:r>
              <a:rPr lang="el-GR" sz="1200" dirty="0" smtClean="0">
                <a:latin typeface="Arial" pitchFamily="34" charset="0"/>
                <a:cs typeface="Arial" pitchFamily="34" charset="0"/>
              </a:rPr>
              <a:t> έχει κυριευθεί από έναν έντονο φόβο, μήπως παχύνει</a:t>
            </a:r>
          </a:p>
          <a:p>
            <a:pPr>
              <a:buNone/>
            </a:pPr>
            <a:endParaRPr lang="el-GR" sz="1200" b="1" dirty="0" smtClean="0">
              <a:latin typeface="Arial" pitchFamily="34" charset="0"/>
              <a:cs typeface="Arial" pitchFamily="34" charset="0"/>
            </a:endParaRPr>
          </a:p>
          <a:p>
            <a:pPr>
              <a:buNone/>
            </a:pPr>
            <a:r>
              <a:rPr lang="el-GR" sz="1200" b="1" dirty="0" smtClean="0">
                <a:latin typeface="Arial" pitchFamily="34" charset="0"/>
                <a:cs typeface="Arial" pitchFamily="34" charset="0"/>
              </a:rPr>
              <a:t>Αιτίες: </a:t>
            </a:r>
            <a:r>
              <a:rPr lang="el-GR" sz="1200" dirty="0" smtClean="0">
                <a:latin typeface="Arial" pitchFamily="34" charset="0"/>
                <a:cs typeface="Arial" pitchFamily="34" charset="0"/>
              </a:rPr>
              <a:t>Συναισθηματικές διαταραχές, βιολογικές ανωμαλίες, κοινωνικά στερεότυπα, ψυχολογικά προβλήματα</a:t>
            </a:r>
          </a:p>
          <a:p>
            <a:pPr>
              <a:buNone/>
            </a:pPr>
            <a:endParaRPr lang="el-GR" sz="1200" b="1" dirty="0" smtClean="0">
              <a:latin typeface="Arial" pitchFamily="34" charset="0"/>
              <a:cs typeface="Arial" pitchFamily="34" charset="0"/>
            </a:endParaRPr>
          </a:p>
          <a:p>
            <a:pPr>
              <a:buNone/>
            </a:pPr>
            <a:r>
              <a:rPr lang="el-GR" sz="1200" b="1" dirty="0" smtClean="0">
                <a:latin typeface="Arial" pitchFamily="34" charset="0"/>
                <a:cs typeface="Arial" pitchFamily="34" charset="0"/>
              </a:rPr>
              <a:t>Συμπτώματα:</a:t>
            </a:r>
          </a:p>
          <a:p>
            <a:pPr lvl="0"/>
            <a:r>
              <a:rPr lang="el-GR" sz="1200" dirty="0" smtClean="0">
                <a:latin typeface="Arial" pitchFamily="34" charset="0"/>
                <a:cs typeface="Arial" pitchFamily="34" charset="0"/>
              </a:rPr>
              <a:t> Άρνηση του ατόμου να διατηρήσει του βάρους του σώματος άνω από ένα ελάχιστο φυσιολογική βάρος για την ηλικία και του ύψος του</a:t>
            </a:r>
          </a:p>
          <a:p>
            <a:pPr lvl="0"/>
            <a:r>
              <a:rPr lang="el-GR" sz="1200" dirty="0" smtClean="0">
                <a:latin typeface="Arial" pitchFamily="34" charset="0"/>
                <a:cs typeface="Arial" pitchFamily="34" charset="0"/>
              </a:rPr>
              <a:t>Έντονος φόβος του ατόμου μήπως πάρει βάρος</a:t>
            </a:r>
          </a:p>
          <a:p>
            <a:pPr lvl="0"/>
            <a:r>
              <a:rPr lang="el-GR" sz="1200" dirty="0" smtClean="0">
                <a:latin typeface="Arial" pitchFamily="34" charset="0"/>
                <a:cs typeface="Arial" pitchFamily="34" charset="0"/>
              </a:rPr>
              <a:t>Διαταραχή στον τρόπο που κανείς βιώνει το βάρος, το μέγεθος ή το σχήμα του σώματός του</a:t>
            </a:r>
          </a:p>
          <a:p>
            <a:pPr lvl="0"/>
            <a:r>
              <a:rPr lang="el-GR" sz="1200" dirty="0" smtClean="0">
                <a:latin typeface="Arial" pitchFamily="34" charset="0"/>
                <a:cs typeface="Arial" pitchFamily="34" charset="0"/>
              </a:rPr>
              <a:t>Σε γυναίκες, απουσία τουλάχιστον τριών διαδοχικών </a:t>
            </a:r>
            <a:r>
              <a:rPr lang="el-GR" sz="1200" dirty="0" err="1" smtClean="0">
                <a:latin typeface="Arial" pitchFamily="34" charset="0"/>
                <a:cs typeface="Arial" pitchFamily="34" charset="0"/>
              </a:rPr>
              <a:t>εμμηνορυσιών</a:t>
            </a:r>
            <a:endParaRPr lang="el-GR" sz="1200" dirty="0" smtClean="0">
              <a:latin typeface="Arial" pitchFamily="34" charset="0"/>
              <a:cs typeface="Arial" pitchFamily="34" charset="0"/>
            </a:endParaRPr>
          </a:p>
          <a:p>
            <a:pPr lvl="0"/>
            <a:endParaRPr lang="el-GR" sz="1200" dirty="0" smtClean="0">
              <a:latin typeface="Arial" pitchFamily="34" charset="0"/>
              <a:cs typeface="Arial" pitchFamily="34" charset="0"/>
            </a:endParaRPr>
          </a:p>
          <a:p>
            <a:pPr>
              <a:buNone/>
            </a:pPr>
            <a:r>
              <a:rPr lang="el-GR" sz="1200" b="1" dirty="0" smtClean="0">
                <a:latin typeface="Arial" pitchFamily="34" charset="0"/>
                <a:cs typeface="Arial" pitchFamily="34" charset="0"/>
              </a:rPr>
              <a:t>Επιπλοκές:</a:t>
            </a:r>
          </a:p>
          <a:p>
            <a:pPr>
              <a:buNone/>
            </a:pPr>
            <a:r>
              <a:rPr lang="el-GR" sz="1200" dirty="0" smtClean="0">
                <a:latin typeface="Arial" pitchFamily="34" charset="0"/>
                <a:cs typeface="Arial" pitchFamily="34" charset="0"/>
              </a:rPr>
              <a:t>Ξηρότητα του δέρματος, υπερτρίχωση με λεπτό χνούδι στο πρόσωπο και τον κορμό, πτώση των τριχών της κεφαλής, αλλαγές στα νύχια, υποθερμία, βραδυκαρδία, υπόταση, ζάλη, καρδιακές αρρυθμίες, ατροφία του εγκεφάλου με συνέπειες δυσκολία στη συγκέντρωση, την προσοχή και τη μνήμη, εκνευρισμός, κατάθλιψη, μυοπάθεια, δυσκοιλιότητα, αμηνόρροια</a:t>
            </a:r>
          </a:p>
          <a:p>
            <a:pPr>
              <a:buNone/>
            </a:pPr>
            <a:endParaRPr lang="el-GR" sz="1200" dirty="0" smtClean="0"/>
          </a:p>
          <a:p>
            <a:pPr>
              <a:buNone/>
            </a:pPr>
            <a:r>
              <a:rPr lang="el-GR" sz="1200" b="1" dirty="0" smtClean="0">
                <a:latin typeface="Arial" pitchFamily="34" charset="0"/>
                <a:cs typeface="Arial" pitchFamily="34" charset="0"/>
              </a:rPr>
              <a:t>Αντιμετώπιση:</a:t>
            </a:r>
          </a:p>
          <a:p>
            <a:pPr>
              <a:buNone/>
            </a:pPr>
            <a:r>
              <a:rPr lang="el-GR" sz="1200" dirty="0" smtClean="0">
                <a:latin typeface="Arial" pitchFamily="34" charset="0"/>
                <a:cs typeface="Arial" pitchFamily="34" charset="0"/>
              </a:rPr>
              <a:t>-Αποκατάσταση του βάρους (διατροφολόγος, νοσοκομείο)</a:t>
            </a:r>
          </a:p>
          <a:p>
            <a:pPr>
              <a:buNone/>
            </a:pPr>
            <a:r>
              <a:rPr lang="el-GR" sz="1200" dirty="0" smtClean="0">
                <a:latin typeface="Arial" pitchFamily="34" charset="0"/>
                <a:cs typeface="Arial" pitchFamily="34" charset="0"/>
              </a:rPr>
              <a:t>-Έλεγχος παθολογικής σκέψης και συμπεριφοράς του πάσχοντος ατόμου</a:t>
            </a:r>
          </a:p>
          <a:p>
            <a:pPr>
              <a:buNone/>
            </a:pPr>
            <a:r>
              <a:rPr lang="el-GR" sz="1200" dirty="0" smtClean="0"/>
              <a:t> </a:t>
            </a:r>
            <a:endParaRPr lang="el-GR" sz="1200" b="1" dirty="0" smtClean="0">
              <a:latin typeface="Arial" pitchFamily="34" charset="0"/>
              <a:cs typeface="Arial" pitchFamily="34" charset="0"/>
            </a:endParaRPr>
          </a:p>
          <a:p>
            <a:pPr lvl="0">
              <a:buNone/>
            </a:pPr>
            <a:endParaRPr lang="el-GR" sz="1200" b="1" dirty="0" smtClean="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6908"/>
          </a:xfrm>
        </p:spPr>
        <p:txBody>
          <a:bodyPr>
            <a:normAutofit fontScale="90000"/>
          </a:bodyPr>
          <a:lstStyle/>
          <a:p>
            <a:r>
              <a:rPr lang="el-GR" dirty="0" smtClean="0"/>
              <a:t>Νευρική Βουλιμία (</a:t>
            </a:r>
            <a:r>
              <a:rPr lang="el-GR" dirty="0" err="1" smtClean="0"/>
              <a:t>Λώλη</a:t>
            </a:r>
            <a:r>
              <a:rPr lang="el-GR" dirty="0" smtClean="0"/>
              <a:t> </a:t>
            </a:r>
            <a:r>
              <a:rPr lang="el-GR" dirty="0" err="1" smtClean="0"/>
              <a:t>Πανωραία</a:t>
            </a:r>
            <a:r>
              <a:rPr lang="el-GR" dirty="0" smtClean="0"/>
              <a:t>)</a:t>
            </a:r>
            <a:endParaRPr lang="el-GR" dirty="0"/>
          </a:p>
        </p:txBody>
      </p:sp>
      <p:sp>
        <p:nvSpPr>
          <p:cNvPr id="3" name="2 - Θέση περιεχομένου"/>
          <p:cNvSpPr>
            <a:spLocks noGrp="1"/>
          </p:cNvSpPr>
          <p:nvPr>
            <p:ph idx="1"/>
          </p:nvPr>
        </p:nvSpPr>
        <p:spPr>
          <a:xfrm>
            <a:off x="457200" y="1285860"/>
            <a:ext cx="8229600" cy="5357850"/>
          </a:xfrm>
          <a:ln>
            <a:solidFill>
              <a:schemeClr val="tx1"/>
            </a:solidFill>
          </a:ln>
        </p:spPr>
        <p:txBody>
          <a:bodyPr>
            <a:normAutofit fontScale="92500" lnSpcReduction="20000"/>
          </a:bodyPr>
          <a:lstStyle/>
          <a:p>
            <a:pPr>
              <a:buNone/>
            </a:pPr>
            <a:r>
              <a:rPr lang="el-GR" sz="1200" b="1" dirty="0" smtClean="0">
                <a:latin typeface="Arial" pitchFamily="34" charset="0"/>
                <a:cs typeface="Arial" pitchFamily="34" charset="0"/>
              </a:rPr>
              <a:t>Νευρική Βουλιμία:</a:t>
            </a:r>
          </a:p>
          <a:p>
            <a:pPr>
              <a:buNone/>
            </a:pPr>
            <a:endParaRPr lang="el-GR" sz="1200" b="1" dirty="0" smtClean="0">
              <a:latin typeface="Arial" pitchFamily="34" charset="0"/>
              <a:cs typeface="Arial" pitchFamily="34" charset="0"/>
            </a:endParaRPr>
          </a:p>
          <a:p>
            <a:pPr>
              <a:buNone/>
            </a:pPr>
            <a:r>
              <a:rPr lang="el-GR" sz="1200" b="1" dirty="0" smtClean="0">
                <a:latin typeface="Arial" pitchFamily="34" charset="0"/>
                <a:cs typeface="Arial" pitchFamily="34" charset="0"/>
              </a:rPr>
              <a:t>Ορισμός: </a:t>
            </a:r>
            <a:r>
              <a:rPr lang="el-GR" sz="1200" dirty="0" smtClean="0">
                <a:latin typeface="Arial" pitchFamily="34" charset="0"/>
                <a:cs typeface="Arial" pitchFamily="34" charset="0"/>
              </a:rPr>
              <a:t>Στη νευρική βουλιμία το άτομο καταναλώνει ανεξέλεγκτα μεγάλες ποσότητες φαγητού και στη συνέχεια προσπαθεί να απαλλαγεί από τις θερμίδες που πήρε κάνοντας υπερβολική δίαιτα ή άσκηση, προκαλώντας τεχνητό εμετό ή χρησιμοποιώντας καθαρτικά.</a:t>
            </a:r>
          </a:p>
          <a:p>
            <a:pPr>
              <a:buNone/>
            </a:pPr>
            <a:endParaRPr lang="el-GR" sz="1200" b="1" dirty="0" smtClean="0">
              <a:latin typeface="Arial" pitchFamily="34" charset="0"/>
              <a:cs typeface="Arial" pitchFamily="34" charset="0"/>
            </a:endParaRPr>
          </a:p>
          <a:p>
            <a:pPr>
              <a:buNone/>
            </a:pPr>
            <a:r>
              <a:rPr lang="el-GR" sz="1200" b="1" dirty="0" smtClean="0">
                <a:latin typeface="Arial" pitchFamily="34" charset="0"/>
                <a:cs typeface="Arial" pitchFamily="34" charset="0"/>
              </a:rPr>
              <a:t>Αίτια: </a:t>
            </a:r>
          </a:p>
          <a:p>
            <a:pPr>
              <a:buNone/>
            </a:pPr>
            <a:r>
              <a:rPr lang="el-GR" sz="1200" dirty="0" smtClean="0">
                <a:latin typeface="Arial" pitchFamily="34" charset="0"/>
                <a:cs typeface="Arial" pitchFamily="34" charset="0"/>
              </a:rPr>
              <a:t>Δυσάρεστα συναισθήματα</a:t>
            </a:r>
          </a:p>
          <a:p>
            <a:pPr>
              <a:buNone/>
            </a:pPr>
            <a:r>
              <a:rPr lang="el-GR" sz="1200" dirty="0" smtClean="0">
                <a:latin typeface="Arial" pitchFamily="34" charset="0"/>
                <a:cs typeface="Arial" pitchFamily="34" charset="0"/>
              </a:rPr>
              <a:t>Το αίσθημα των πολλών κιλών</a:t>
            </a:r>
          </a:p>
          <a:p>
            <a:pPr>
              <a:buNone/>
            </a:pPr>
            <a:r>
              <a:rPr lang="el-GR" sz="1200" dirty="0" smtClean="0">
                <a:latin typeface="Arial" pitchFamily="34" charset="0"/>
                <a:cs typeface="Arial" pitchFamily="34" charset="0"/>
              </a:rPr>
              <a:t>Η δίαιτα και η πείνα που προκαλεί</a:t>
            </a:r>
          </a:p>
          <a:p>
            <a:pPr>
              <a:buNone/>
            </a:pPr>
            <a:r>
              <a:rPr lang="el-GR" sz="1200" dirty="0" smtClean="0">
                <a:latin typeface="Arial" pitchFamily="34" charset="0"/>
                <a:cs typeface="Arial" pitchFamily="34" charset="0"/>
              </a:rPr>
              <a:t>Μοναξιά</a:t>
            </a:r>
          </a:p>
          <a:p>
            <a:pPr>
              <a:buNone/>
            </a:pPr>
            <a:r>
              <a:rPr lang="el-GR" sz="1200" dirty="0" smtClean="0">
                <a:latin typeface="Arial" pitchFamily="34" charset="0"/>
                <a:cs typeface="Arial" pitchFamily="34" charset="0"/>
              </a:rPr>
              <a:t>Κατάθλιψη</a:t>
            </a:r>
          </a:p>
          <a:p>
            <a:pPr>
              <a:buNone/>
            </a:pPr>
            <a:r>
              <a:rPr lang="el-GR" sz="1200" dirty="0" err="1" smtClean="0">
                <a:latin typeface="Arial" pitchFamily="34" charset="0"/>
                <a:cs typeface="Arial" pitchFamily="34" charset="0"/>
              </a:rPr>
              <a:t>Προεμμηνορισιακή</a:t>
            </a:r>
            <a:r>
              <a:rPr lang="el-GR" sz="1200" dirty="0" smtClean="0">
                <a:latin typeface="Arial" pitchFamily="34" charset="0"/>
                <a:cs typeface="Arial" pitchFamily="34" charset="0"/>
              </a:rPr>
              <a:t> υπερένταση</a:t>
            </a:r>
          </a:p>
          <a:p>
            <a:pPr>
              <a:buNone/>
            </a:pPr>
            <a:endParaRPr lang="el-GR" sz="1200" dirty="0" smtClean="0">
              <a:latin typeface="Arial" pitchFamily="34" charset="0"/>
              <a:cs typeface="Arial" pitchFamily="34" charset="0"/>
            </a:endParaRPr>
          </a:p>
          <a:p>
            <a:pPr>
              <a:buNone/>
            </a:pPr>
            <a:r>
              <a:rPr lang="el-GR" sz="1200" b="1" dirty="0" smtClean="0">
                <a:latin typeface="Arial" pitchFamily="34" charset="0"/>
                <a:cs typeface="Arial" pitchFamily="34" charset="0"/>
              </a:rPr>
              <a:t>Συμπτώματα:</a:t>
            </a:r>
          </a:p>
          <a:p>
            <a:pPr>
              <a:buNone/>
            </a:pPr>
            <a:r>
              <a:rPr lang="el-GR" sz="1200" b="1" dirty="0" smtClean="0">
                <a:latin typeface="Arial" pitchFamily="34" charset="0"/>
                <a:cs typeface="Arial" pitchFamily="34" charset="0"/>
              </a:rPr>
              <a:t>-</a:t>
            </a:r>
            <a:r>
              <a:rPr lang="el-GR" sz="1200" dirty="0" smtClean="0">
                <a:latin typeface="Arial" pitchFamily="34" charset="0"/>
                <a:cs typeface="Arial" pitchFamily="34" charset="0"/>
              </a:rPr>
              <a:t>Υπερβολική κατανάλωση τροφίμων μέσα σε λίγες ώρες</a:t>
            </a:r>
          </a:p>
          <a:p>
            <a:pPr>
              <a:buNone/>
            </a:pPr>
            <a:r>
              <a:rPr lang="el-GR" sz="1200" b="1" dirty="0" smtClean="0">
                <a:latin typeface="Arial" pitchFamily="34" charset="0"/>
                <a:cs typeface="Arial" pitchFamily="34" charset="0"/>
              </a:rPr>
              <a:t>-</a:t>
            </a:r>
            <a:r>
              <a:rPr lang="el-GR" sz="1200" dirty="0" smtClean="0">
                <a:latin typeface="Arial" pitchFamily="34" charset="0"/>
                <a:cs typeface="Arial" pitchFamily="34" charset="0"/>
              </a:rPr>
              <a:t>Υπερβολική ταχύτητα στην κατάποση</a:t>
            </a:r>
          </a:p>
          <a:p>
            <a:pPr>
              <a:buNone/>
            </a:pPr>
            <a:r>
              <a:rPr lang="el-GR" sz="1200" dirty="0" smtClean="0">
                <a:latin typeface="Arial" pitchFamily="34" charset="0"/>
                <a:cs typeface="Arial" pitchFamily="34" charset="0"/>
              </a:rPr>
              <a:t>-Αναγκάζει τον εαυτό του να κάνει εμετό</a:t>
            </a:r>
          </a:p>
          <a:p>
            <a:pPr>
              <a:buNone/>
            </a:pPr>
            <a:r>
              <a:rPr lang="el-GR" sz="1200" dirty="0" smtClean="0">
                <a:latin typeface="Arial" pitchFamily="34" charset="0"/>
                <a:cs typeface="Arial" pitchFamily="34" charset="0"/>
              </a:rPr>
              <a:t>-Χρησιμοποιεί καθαρτικά, κλύσματα, ή διουρητικά χάπια</a:t>
            </a:r>
          </a:p>
          <a:p>
            <a:pPr>
              <a:buNone/>
            </a:pPr>
            <a:r>
              <a:rPr lang="el-GR" sz="1200" dirty="0" smtClean="0">
                <a:latin typeface="Arial" pitchFamily="34" charset="0"/>
                <a:cs typeface="Arial" pitchFamily="34" charset="0"/>
              </a:rPr>
              <a:t>-Ψυχαναγκαστική άσκηση/γυμναστική</a:t>
            </a:r>
          </a:p>
          <a:p>
            <a:pPr>
              <a:buNone/>
            </a:pPr>
            <a:endParaRPr lang="el-GR" sz="1200" dirty="0" smtClean="0">
              <a:latin typeface="Arial" pitchFamily="34" charset="0"/>
              <a:cs typeface="Arial" pitchFamily="34" charset="0"/>
            </a:endParaRPr>
          </a:p>
          <a:p>
            <a:pPr>
              <a:buNone/>
            </a:pPr>
            <a:r>
              <a:rPr lang="el-GR" sz="1200" b="1" dirty="0" smtClean="0">
                <a:latin typeface="Arial" pitchFamily="34" charset="0"/>
                <a:cs typeface="Arial" pitchFamily="34" charset="0"/>
              </a:rPr>
              <a:t>Επιπλοκές:</a:t>
            </a:r>
          </a:p>
          <a:p>
            <a:r>
              <a:rPr lang="el-GR" sz="1200" dirty="0" smtClean="0"/>
              <a:t>-</a:t>
            </a:r>
            <a:r>
              <a:rPr lang="el-GR" sz="1300" dirty="0" smtClean="0">
                <a:latin typeface="Arial" pitchFamily="34" charset="0"/>
                <a:cs typeface="Arial" pitchFamily="34" charset="0"/>
              </a:rPr>
              <a:t>Διαταραχές στο στομάχι</a:t>
            </a:r>
          </a:p>
          <a:p>
            <a:r>
              <a:rPr lang="el-GR" sz="1300" dirty="0" smtClean="0">
                <a:latin typeface="Arial" pitchFamily="34" charset="0"/>
                <a:cs typeface="Arial" pitchFamily="34" charset="0"/>
              </a:rPr>
              <a:t>-Καρδιακά προβλήματα</a:t>
            </a:r>
          </a:p>
          <a:p>
            <a:r>
              <a:rPr lang="el-GR" sz="1300" dirty="0" smtClean="0">
                <a:latin typeface="Arial" pitchFamily="34" charset="0"/>
                <a:cs typeface="Arial" pitchFamily="34" charset="0"/>
              </a:rPr>
              <a:t>-Νεφρικά προβλήματα</a:t>
            </a:r>
          </a:p>
          <a:p>
            <a:r>
              <a:rPr lang="el-GR" sz="1300" dirty="0" smtClean="0">
                <a:latin typeface="Arial" pitchFamily="34" charset="0"/>
                <a:cs typeface="Arial" pitchFamily="34" charset="0"/>
              </a:rPr>
              <a:t>-Οδοντικά προβλήματα λόγω των οξέων του στομαχιού από τους εμετούς</a:t>
            </a:r>
          </a:p>
          <a:p>
            <a:r>
              <a:rPr lang="el-GR" sz="1300" dirty="0" smtClean="0">
                <a:latin typeface="Arial" pitchFamily="34" charset="0"/>
                <a:cs typeface="Arial" pitchFamily="34" charset="0"/>
              </a:rPr>
              <a:t>-Αφυδάτωση</a:t>
            </a:r>
          </a:p>
          <a:p>
            <a:pPr>
              <a:buNone/>
            </a:pPr>
            <a:endParaRPr lang="el-GR" sz="1300" dirty="0" smtClean="0">
              <a:latin typeface="Arial" pitchFamily="34" charset="0"/>
              <a:cs typeface="Arial" pitchFamily="34" charset="0"/>
            </a:endParaRPr>
          </a:p>
          <a:p>
            <a:pPr>
              <a:buNone/>
            </a:pPr>
            <a:r>
              <a:rPr lang="el-GR" sz="1300" b="1" dirty="0" smtClean="0">
                <a:latin typeface="Arial" pitchFamily="34" charset="0"/>
                <a:cs typeface="Arial" pitchFamily="34" charset="0"/>
              </a:rPr>
              <a:t>Αντιμετώπιση:</a:t>
            </a:r>
          </a:p>
          <a:p>
            <a:pPr>
              <a:buNone/>
            </a:pPr>
            <a:r>
              <a:rPr lang="el-GR" sz="1300" dirty="0" smtClean="0">
                <a:latin typeface="Arial" pitchFamily="34" charset="0"/>
                <a:cs typeface="Arial" pitchFamily="34" charset="0"/>
              </a:rPr>
              <a:t>Αποκατάσταση σωματικού βάρους, θεραπεία ψυχολογικών διαταραχών, πλήρης </a:t>
            </a:r>
            <a:r>
              <a:rPr lang="el-GR" sz="1300" dirty="0" err="1" smtClean="0">
                <a:latin typeface="Arial" pitchFamily="34" charset="0"/>
                <a:cs typeface="Arial" pitchFamily="34" charset="0"/>
              </a:rPr>
              <a:t>ανάρωση</a:t>
            </a:r>
            <a:r>
              <a:rPr lang="el-GR" sz="1300" dirty="0" smtClean="0">
                <a:latin typeface="Arial" pitchFamily="34" charset="0"/>
                <a:cs typeface="Arial" pitchFamily="34" charset="0"/>
              </a:rPr>
              <a:t> (διαιτολόγος)</a:t>
            </a:r>
          </a:p>
          <a:p>
            <a:pPr>
              <a:buNone/>
            </a:pPr>
            <a:endParaRPr lang="el-GR" sz="1300" dirty="0" smtClean="0">
              <a:latin typeface="Arial" pitchFamily="34" charset="0"/>
              <a:cs typeface="Arial" pitchFamily="34" charset="0"/>
            </a:endParaRPr>
          </a:p>
          <a:p>
            <a:pPr>
              <a:buNone/>
            </a:pPr>
            <a:endParaRPr lang="el-GR" sz="1300" dirty="0" smtClean="0">
              <a:latin typeface="Arial" pitchFamily="34" charset="0"/>
              <a:cs typeface="Arial" pitchFamily="34" charset="0"/>
            </a:endParaRPr>
          </a:p>
          <a:p>
            <a:pPr>
              <a:buNone/>
            </a:pPr>
            <a:endParaRPr lang="el-GR" sz="1200" b="1" dirty="0" smtClean="0">
              <a:latin typeface="Arial" pitchFamily="34" charset="0"/>
              <a:cs typeface="Arial" pitchFamily="34" charset="0"/>
            </a:endParaRPr>
          </a:p>
          <a:p>
            <a:pPr>
              <a:buNone/>
            </a:pPr>
            <a:endParaRPr lang="el-GR" sz="1200" b="1" dirty="0" smtClean="0">
              <a:latin typeface="Arial" pitchFamily="34" charset="0"/>
              <a:cs typeface="Arial" pitchFamily="34" charset="0"/>
            </a:endParaRPr>
          </a:p>
          <a:p>
            <a:pPr>
              <a:buNone/>
            </a:pPr>
            <a:endParaRPr lang="el-GR" sz="1200" dirty="0" smtClean="0">
              <a:latin typeface="Arial" pitchFamily="34" charset="0"/>
              <a:cs typeface="Arial" pitchFamily="34" charset="0"/>
            </a:endParaRPr>
          </a:p>
          <a:p>
            <a:pPr>
              <a:buNone/>
            </a:pPr>
            <a:endParaRPr lang="el-GR" sz="1200" dirty="0" smtClean="0">
              <a:latin typeface="Arial" pitchFamily="34" charset="0"/>
              <a:cs typeface="Arial" pitchFamily="34" charset="0"/>
            </a:endParaRPr>
          </a:p>
          <a:p>
            <a:pPr>
              <a:buNone/>
            </a:pPr>
            <a:endParaRPr lang="el-GR" sz="1200" b="1" dirty="0" smtClean="0">
              <a:latin typeface="Arial" pitchFamily="34" charset="0"/>
              <a:cs typeface="Arial" pitchFamily="34" charset="0"/>
            </a:endParaRPr>
          </a:p>
          <a:p>
            <a:pPr>
              <a:buNone/>
            </a:pPr>
            <a:endParaRPr lang="el-GR" sz="1200" b="1"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Υποσιτισμός – Υπερσιτισμός (</a:t>
            </a:r>
            <a:r>
              <a:rPr lang="el-GR" dirty="0" err="1" smtClean="0"/>
              <a:t>Κοντογεώργη</a:t>
            </a:r>
            <a:r>
              <a:rPr lang="el-GR" dirty="0" smtClean="0"/>
              <a:t> Αφροδίτη)</a:t>
            </a:r>
            <a:endParaRPr lang="el-GR" dirty="0"/>
          </a:p>
        </p:txBody>
      </p:sp>
      <p:sp>
        <p:nvSpPr>
          <p:cNvPr id="3" name="2 - Θέση περιεχομένου"/>
          <p:cNvSpPr>
            <a:spLocks noGrp="1"/>
          </p:cNvSpPr>
          <p:nvPr>
            <p:ph idx="1"/>
          </p:nvPr>
        </p:nvSpPr>
        <p:spPr>
          <a:xfrm>
            <a:off x="457200" y="1600200"/>
            <a:ext cx="8229600" cy="5043510"/>
          </a:xfrm>
          <a:ln>
            <a:solidFill>
              <a:schemeClr val="tx1"/>
            </a:solidFill>
          </a:ln>
        </p:spPr>
        <p:txBody>
          <a:bodyPr>
            <a:normAutofit fontScale="92500"/>
          </a:bodyPr>
          <a:lstStyle/>
          <a:p>
            <a:pPr>
              <a:buNone/>
            </a:pPr>
            <a:r>
              <a:rPr lang="el-GR" sz="2000" dirty="0" smtClean="0">
                <a:latin typeface="Arial" pitchFamily="34" charset="0"/>
                <a:cs typeface="Arial" pitchFamily="34" charset="0"/>
              </a:rPr>
              <a:t>Υποσιτισμός: </a:t>
            </a:r>
            <a:r>
              <a:rPr lang="el-GR" sz="1400" b="1" dirty="0" smtClean="0">
                <a:latin typeface="Arial" pitchFamily="34" charset="0"/>
                <a:cs typeface="Arial" pitchFamily="34" charset="0"/>
              </a:rPr>
              <a:t>Υποσιτισμός</a:t>
            </a:r>
            <a:r>
              <a:rPr lang="el-GR" sz="1400" dirty="0" smtClean="0">
                <a:latin typeface="Arial" pitchFamily="34" charset="0"/>
                <a:cs typeface="Arial" pitchFamily="34" charset="0"/>
              </a:rPr>
              <a:t> είναι η λήψη λιγότερης τροφής από την κανονική ποσότητα, με αποτέλεσμα να μην τρέφεται καλά ο οργανισμός και να μην αναπτύσσεται ομαλά το </a:t>
            </a:r>
            <a:r>
              <a:rPr lang="el-GR" sz="1400" u="sng" dirty="0" smtClean="0">
                <a:latin typeface="Arial" pitchFamily="34" charset="0"/>
                <a:cs typeface="Arial" pitchFamily="34" charset="0"/>
              </a:rPr>
              <a:t>σώμα</a:t>
            </a:r>
            <a:r>
              <a:rPr lang="el-GR" sz="1400" dirty="0" smtClean="0">
                <a:latin typeface="Arial" pitchFamily="34" charset="0"/>
                <a:cs typeface="Arial" pitchFamily="34" charset="0"/>
              </a:rPr>
              <a:t> - ανεπαρκής πρόσληψη θρεπτικών συστατικών. Ο υποσιτισμός μαστίζει έντονα περιοχές της Αφρικής και της Νότιας Ασίας.</a:t>
            </a:r>
          </a:p>
          <a:p>
            <a:pPr>
              <a:buNone/>
            </a:pPr>
            <a:r>
              <a:rPr lang="el-GR" sz="2000" dirty="0" smtClean="0">
                <a:latin typeface="Arial" pitchFamily="34" charset="0"/>
                <a:cs typeface="Arial" pitchFamily="34" charset="0"/>
              </a:rPr>
              <a:t>Αιτίες:</a:t>
            </a:r>
          </a:p>
          <a:p>
            <a:pPr>
              <a:buNone/>
            </a:pPr>
            <a:r>
              <a:rPr lang="el-GR" sz="1400" dirty="0" smtClean="0">
                <a:latin typeface="Arial" pitchFamily="34" charset="0"/>
                <a:cs typeface="Arial" pitchFamily="34" charset="0"/>
              </a:rPr>
              <a:t>-φτώχεια ,πόλεμος ,ξηρασία, υπερβολικά διαιτιτικά προγράμματα</a:t>
            </a:r>
          </a:p>
          <a:p>
            <a:pPr>
              <a:buNone/>
            </a:pPr>
            <a:endParaRPr lang="el-GR" sz="1400" dirty="0" smtClean="0">
              <a:latin typeface="Arial" pitchFamily="34" charset="0"/>
              <a:cs typeface="Arial" pitchFamily="34" charset="0"/>
            </a:endParaRPr>
          </a:p>
          <a:p>
            <a:pPr>
              <a:buNone/>
            </a:pPr>
            <a:r>
              <a:rPr lang="el-GR" sz="2000" dirty="0" smtClean="0">
                <a:latin typeface="Arial" pitchFamily="34" charset="0"/>
                <a:cs typeface="Arial" pitchFamily="34" charset="0"/>
              </a:rPr>
              <a:t>Συμπτώματα:</a:t>
            </a:r>
            <a:r>
              <a:rPr lang="el-GR" sz="1400" dirty="0" smtClean="0">
                <a:latin typeface="Arial" pitchFamily="34" charset="0"/>
                <a:cs typeface="Arial" pitchFamily="34" charset="0"/>
              </a:rPr>
              <a:t> </a:t>
            </a:r>
            <a:r>
              <a:rPr lang="el-GR" sz="2000" dirty="0" smtClean="0"/>
              <a:t>- </a:t>
            </a:r>
            <a:r>
              <a:rPr lang="el-GR" sz="1400" dirty="0" smtClean="0">
                <a:latin typeface="Arial" pitchFamily="34" charset="0"/>
                <a:cs typeface="Arial" pitchFamily="34" charset="0"/>
              </a:rPr>
              <a:t>διαταραχές στο πεπτικό σύστημα -η αναιμία ,κόπωση, δυσκολία συγκέντρωσης, μειωμένη απόδοση, χλωμό πρόσωπο, ευπαθές και ξηρό δέρμα, αδυναμία, ζαλάδες, εύθραυστα νύχια, έντονη τριχόπτωση και θαμπό χρώμα μαλλιών, μειωμένο σωματικό βάρος και ύψος κλπ.</a:t>
            </a:r>
          </a:p>
          <a:p>
            <a:pPr>
              <a:buNone/>
            </a:pPr>
            <a:endParaRPr lang="el-GR" sz="1400" dirty="0" smtClean="0">
              <a:latin typeface="Arial" pitchFamily="34" charset="0"/>
              <a:cs typeface="Arial" pitchFamily="34" charset="0"/>
            </a:endParaRPr>
          </a:p>
          <a:p>
            <a:pPr>
              <a:buNone/>
            </a:pPr>
            <a:r>
              <a:rPr lang="el-GR" sz="2000" dirty="0" smtClean="0">
                <a:latin typeface="Arial" pitchFamily="34" charset="0"/>
                <a:cs typeface="Arial" pitchFamily="34" charset="0"/>
              </a:rPr>
              <a:t>Υπερσιτισμός: </a:t>
            </a:r>
            <a:r>
              <a:rPr lang="el-GR" sz="1400" dirty="0" smtClean="0">
                <a:latin typeface="Arial" pitchFamily="34" charset="0"/>
                <a:cs typeface="Arial" pitchFamily="34" charset="0"/>
              </a:rPr>
              <a:t>Ο όρος </a:t>
            </a:r>
            <a:r>
              <a:rPr lang="el-GR" sz="1400" dirty="0" err="1" smtClean="0">
                <a:latin typeface="Arial" pitchFamily="34" charset="0"/>
                <a:cs typeface="Arial" pitchFamily="34" charset="0"/>
              </a:rPr>
              <a:t>υπερφαγία</a:t>
            </a:r>
            <a:r>
              <a:rPr lang="el-GR" sz="1400" dirty="0" smtClean="0">
                <a:latin typeface="Arial" pitchFamily="34" charset="0"/>
                <a:cs typeface="Arial" pitchFamily="34" charset="0"/>
              </a:rPr>
              <a:t>- υπερσιτισμός στην ιατρική σημαίνει τ​η​ν χ​ώ​ν​ε​υ​σ​η π​ο​σ​ό​τ​η​τ​α​ς τροφής μεγαλύτερης από την ενδεικνυόμενη. Αναφέρεται συχνά στην υπερβολική πρόσληψη τροφής</a:t>
            </a:r>
          </a:p>
          <a:p>
            <a:pPr>
              <a:buNone/>
            </a:pPr>
            <a:r>
              <a:rPr lang="el-GR" sz="2000" dirty="0" smtClean="0">
                <a:latin typeface="Arial" pitchFamily="34" charset="0"/>
                <a:cs typeface="Arial" pitchFamily="34" charset="0"/>
              </a:rPr>
              <a:t>Αιτίες:</a:t>
            </a:r>
          </a:p>
          <a:p>
            <a:pPr>
              <a:buNone/>
            </a:pPr>
            <a:r>
              <a:rPr lang="el-GR" sz="1400" dirty="0" smtClean="0"/>
              <a:t>-</a:t>
            </a:r>
            <a:r>
              <a:rPr lang="el-GR" sz="1400" dirty="0" smtClean="0">
                <a:latin typeface="Arial" pitchFamily="34" charset="0"/>
                <a:cs typeface="Arial" pitchFamily="34" charset="0"/>
              </a:rPr>
              <a:t>ενδοκρινολογικοί  παράγοντες και διάφορα φάρμακα, άγχος</a:t>
            </a:r>
          </a:p>
          <a:p>
            <a:pPr>
              <a:buNone/>
            </a:pPr>
            <a:endParaRPr lang="el-GR" sz="1400" dirty="0" smtClean="0">
              <a:latin typeface="Arial" pitchFamily="34" charset="0"/>
              <a:cs typeface="Arial" pitchFamily="34" charset="0"/>
            </a:endParaRPr>
          </a:p>
          <a:p>
            <a:pPr>
              <a:buNone/>
            </a:pPr>
            <a:r>
              <a:rPr lang="el-GR" sz="2000" dirty="0" smtClean="0">
                <a:latin typeface="Arial" pitchFamily="34" charset="0"/>
                <a:cs typeface="Arial" pitchFamily="34" charset="0"/>
              </a:rPr>
              <a:t>Συμπτώματα:</a:t>
            </a:r>
          </a:p>
          <a:p>
            <a:pPr>
              <a:buNone/>
            </a:pPr>
            <a:r>
              <a:rPr lang="el-GR" sz="1500" dirty="0" smtClean="0">
                <a:latin typeface="Arial" pitchFamily="34" charset="0"/>
                <a:cs typeface="Arial" pitchFamily="34" charset="0"/>
              </a:rPr>
              <a:t>ανησυχία, αϋπνία, επιμονή τραβήγματος της προσοχής των άλλων, ευερέθιστη συμπεριφορά, επιλεκτική απάθεια, δυσκολία αυτοσυγκέντρωσης και μπορεί να περιλαμβάνουν δυσλειτουργία του ουροποιητικού συστήματος.</a:t>
            </a:r>
          </a:p>
          <a:p>
            <a:pPr>
              <a:buNone/>
            </a:pPr>
            <a:endParaRPr lang="el-GR" sz="14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3.Δείκτης</a:t>
            </a:r>
            <a:r>
              <a:rPr lang="el-GR" dirty="0" smtClean="0"/>
              <a:t> Μάζας Σώματος(</a:t>
            </a:r>
            <a:r>
              <a:rPr lang="el-GR" dirty="0" err="1" smtClean="0"/>
              <a:t>ΔΜΣ</a:t>
            </a:r>
            <a:r>
              <a:rPr lang="el-GR" dirty="0" smtClean="0"/>
              <a:t>) (</a:t>
            </a:r>
            <a:r>
              <a:rPr lang="el-GR" dirty="0" err="1" smtClean="0"/>
              <a:t>Οζοβάν</a:t>
            </a:r>
            <a:r>
              <a:rPr lang="el-GR" dirty="0" smtClean="0"/>
              <a:t> Μιχάλης)</a:t>
            </a:r>
            <a:endParaRPr lang="el-GR" dirty="0"/>
          </a:p>
        </p:txBody>
      </p:sp>
      <p:sp>
        <p:nvSpPr>
          <p:cNvPr id="3" name="2 - Θέση περιεχομένου"/>
          <p:cNvSpPr>
            <a:spLocks noGrp="1"/>
          </p:cNvSpPr>
          <p:nvPr>
            <p:ph idx="1"/>
          </p:nvPr>
        </p:nvSpPr>
        <p:spPr>
          <a:xfrm>
            <a:off x="457200" y="1600200"/>
            <a:ext cx="8229600" cy="4972072"/>
          </a:xfrm>
          <a:ln>
            <a:solidFill>
              <a:schemeClr val="tx1"/>
            </a:solidFill>
          </a:ln>
        </p:spPr>
        <p:txBody>
          <a:bodyPr>
            <a:normAutofit/>
          </a:bodyPr>
          <a:lstStyle/>
          <a:p>
            <a:pPr>
              <a:buNone/>
            </a:pPr>
            <a:r>
              <a:rPr lang="el-GR" sz="2000" b="1" dirty="0" smtClean="0">
                <a:latin typeface="Arial" pitchFamily="34" charset="0"/>
                <a:cs typeface="Arial" pitchFamily="34" charset="0"/>
              </a:rPr>
              <a:t>ΔΜΣ(Δείκτης Μάζας Σώματος)</a:t>
            </a:r>
          </a:p>
          <a:p>
            <a:pPr>
              <a:buNone/>
            </a:pPr>
            <a:endParaRPr lang="el-GR" sz="2000" b="1" dirty="0" smtClean="0">
              <a:latin typeface="Arial" pitchFamily="34" charset="0"/>
              <a:cs typeface="Arial" pitchFamily="34" charset="0"/>
            </a:endParaRPr>
          </a:p>
          <a:p>
            <a:pPr>
              <a:buNone/>
            </a:pPr>
            <a:r>
              <a:rPr lang="el-GR" sz="1600" dirty="0" smtClean="0">
                <a:latin typeface="Arial" pitchFamily="34" charset="0"/>
                <a:cs typeface="Arial" pitchFamily="34" charset="0"/>
              </a:rPr>
              <a:t>Ο ορισμός Δείκτης μάζας σώματος (ΔΜΣ)είναι μία γενική ιατρική ένδειξη για τον υπολογισμό του βαθμού παχυσαρκίας ενός ατόμου. Λόγω του εύκολου υπολογισμού του είναι ένα ευρέως διαδεδομένο διαγνωστικό εργαλείο των πιθανών προβλημάτων υγείας ενός ατόμου σε σχέση με το βάρος του. </a:t>
            </a:r>
          </a:p>
          <a:p>
            <a:pPr>
              <a:buNone/>
            </a:pPr>
            <a:r>
              <a:rPr lang="el-GR" sz="1600" dirty="0" smtClean="0">
                <a:latin typeface="Arial" pitchFamily="34" charset="0"/>
                <a:cs typeface="Arial" pitchFamily="34" charset="0"/>
              </a:rPr>
              <a:t>Υπολογίζεται πολύ εύκολα από τον τύπο:     </a:t>
            </a:r>
          </a:p>
          <a:p>
            <a:pPr>
              <a:buNone/>
            </a:pPr>
            <a:r>
              <a:rPr lang="el-GR" sz="1600" smtClean="0">
                <a:latin typeface="Arial" pitchFamily="34" charset="0"/>
                <a:cs typeface="Arial" pitchFamily="34" charset="0"/>
              </a:rPr>
              <a:t>ΔΜΣ:  </a:t>
            </a:r>
            <a:r>
              <a:rPr lang="el-GR" sz="1600" dirty="0" smtClean="0">
                <a:latin typeface="Arial" pitchFamily="34" charset="0"/>
                <a:cs typeface="Arial" pitchFamily="34" charset="0"/>
              </a:rPr>
              <a:t>(βάρος σε κιλά)/(Ύψος σε μέτρα)^2</a:t>
            </a:r>
          </a:p>
          <a:p>
            <a:pPr lvl="0"/>
            <a:r>
              <a:rPr lang="el-GR" sz="1600" smtClean="0"/>
              <a:t>Ποσοστό </a:t>
            </a:r>
            <a:r>
              <a:rPr lang="el-GR" sz="1600" dirty="0" smtClean="0"/>
              <a:t>λίπους μικρότερο από 18,5 δείχνει ότι το άτομο είναι </a:t>
            </a:r>
            <a:r>
              <a:rPr lang="el-GR" sz="1600" b="1" dirty="0" err="1" smtClean="0"/>
              <a:t>ελλιποβαρές</a:t>
            </a:r>
            <a:r>
              <a:rPr lang="el-GR" sz="1600" dirty="0" smtClean="0"/>
              <a:t>.</a:t>
            </a:r>
          </a:p>
          <a:p>
            <a:pPr lvl="0"/>
            <a:r>
              <a:rPr lang="el-GR" sz="1600" dirty="0" smtClean="0"/>
              <a:t>Ποσοστό λίπους μεταξύ 18,5 και 24,9 δείχνει ότι το άτομο έχει </a:t>
            </a:r>
            <a:r>
              <a:rPr lang="el-GR" sz="1600" b="1" dirty="0" smtClean="0"/>
              <a:t>φυσιολογικό βάρος</a:t>
            </a:r>
            <a:r>
              <a:rPr lang="el-GR" sz="1600" dirty="0" smtClean="0"/>
              <a:t>.</a:t>
            </a:r>
          </a:p>
          <a:p>
            <a:pPr lvl="0"/>
            <a:r>
              <a:rPr lang="el-GR" sz="1600" dirty="0" smtClean="0"/>
              <a:t>Ποσοστό λίπους μεταξύ 25 και 29,9 δείχνει ότι το άτομο είναι </a:t>
            </a:r>
            <a:r>
              <a:rPr lang="el-GR" sz="1600" b="1" dirty="0" smtClean="0"/>
              <a:t>υπέρβαρο</a:t>
            </a:r>
            <a:r>
              <a:rPr lang="el-GR" sz="1600" dirty="0" smtClean="0"/>
              <a:t>.</a:t>
            </a:r>
          </a:p>
          <a:p>
            <a:pPr lvl="0"/>
            <a:r>
              <a:rPr lang="el-GR" sz="1600" dirty="0" smtClean="0"/>
              <a:t>Ποσοστό λίπους 30 και μεγαλύτερο δείχνει ότι το άτομο πάσχει από </a:t>
            </a:r>
            <a:r>
              <a:rPr lang="el-GR" sz="1600" b="1" dirty="0" smtClean="0"/>
              <a:t>παχυσαρκία</a:t>
            </a:r>
            <a:r>
              <a:rPr lang="el-GR" sz="1600" dirty="0" smtClean="0"/>
              <a:t>.</a:t>
            </a:r>
          </a:p>
          <a:p>
            <a:pPr lvl="0"/>
            <a:endParaRPr lang="el-GR" sz="1600" dirty="0" smtClean="0"/>
          </a:p>
          <a:p>
            <a:pPr lvl="0">
              <a:buNone/>
            </a:pPr>
            <a:r>
              <a:rPr lang="el-GR" sz="1600" dirty="0" smtClean="0"/>
              <a:t>Εξαρτάται πάρα πολύ από το φύλο, την ηλικία και το </a:t>
            </a:r>
            <a:r>
              <a:rPr lang="el-GR" sz="1600" dirty="0" err="1" smtClean="0"/>
              <a:t>σωματότυπο</a:t>
            </a:r>
            <a:r>
              <a:rPr lang="el-GR" sz="1600" dirty="0" smtClean="0"/>
              <a:t> του ατόμου.</a:t>
            </a:r>
          </a:p>
          <a:p>
            <a:pPr>
              <a:buNone/>
            </a:pPr>
            <a:endParaRPr lang="el-GR" sz="1600" dirty="0" smtClean="0">
              <a:latin typeface="Arial" pitchFamily="34" charset="0"/>
              <a:cs typeface="Arial" pitchFamily="34" charset="0"/>
            </a:endParaRPr>
          </a:p>
          <a:p>
            <a:pPr>
              <a:buNone/>
            </a:pPr>
            <a:endParaRPr lang="el-GR" sz="16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50" y="260350"/>
            <a:ext cx="7772400" cy="1470025"/>
          </a:xfrm>
        </p:spPr>
        <p:txBody>
          <a:bodyPr/>
          <a:lstStyle/>
          <a:p>
            <a:r>
              <a:rPr lang="el-GR" dirty="0" err="1" smtClean="0"/>
              <a:t>4.Ομάδες</a:t>
            </a:r>
            <a:r>
              <a:rPr lang="el-GR" dirty="0" smtClean="0"/>
              <a:t> </a:t>
            </a:r>
            <a:r>
              <a:rPr lang="el-GR" dirty="0"/>
              <a:t>θρεπτικών συστατικών</a:t>
            </a:r>
          </a:p>
        </p:txBody>
      </p:sp>
      <p:sp>
        <p:nvSpPr>
          <p:cNvPr id="2051" name="Rectangle 3"/>
          <p:cNvSpPr>
            <a:spLocks noGrp="1" noChangeArrowheads="1"/>
          </p:cNvSpPr>
          <p:nvPr>
            <p:ph type="subTitle" idx="1"/>
          </p:nvPr>
        </p:nvSpPr>
        <p:spPr>
          <a:xfrm>
            <a:off x="1116013" y="2276475"/>
            <a:ext cx="6767512" cy="3671888"/>
          </a:xfrm>
        </p:spPr>
        <p:txBody>
          <a:bodyPr/>
          <a:lstStyle/>
          <a:p>
            <a:pPr>
              <a:lnSpc>
                <a:spcPct val="80000"/>
              </a:lnSpc>
            </a:pPr>
            <a:r>
              <a:rPr lang="el-GR" sz="1400"/>
              <a:t>Τα θρεπτικά συστατικά είναι ουσίες που είναι απαραίτητες για την ανάπτυξη και τη λειτουργία ενός οργανισμού. Αν δεν λαμβάνονται επαρκώς για κάποιο χρονικό διάστημα προκαλούνται βλάβες στον οργανισμό, ενδεχομένως σοβαρές και μόνιμες. Τα θρεπτικά συστατικά είναι οι πρώτες ύλες για την βιομάζα. Διάφορα θρεπτικά συστατικά για τον άνθρωπο είναι :</a:t>
            </a:r>
            <a:endParaRPr lang="en-US" sz="1400"/>
          </a:p>
          <a:p>
            <a:pPr>
              <a:lnSpc>
                <a:spcPct val="80000"/>
              </a:lnSpc>
            </a:pPr>
            <a:endParaRPr lang="el-GR" sz="1400"/>
          </a:p>
          <a:p>
            <a:pPr algn="l">
              <a:lnSpc>
                <a:spcPct val="80000"/>
              </a:lnSpc>
              <a:buFontTx/>
              <a:buChar char="•"/>
            </a:pPr>
            <a:r>
              <a:rPr lang="el-GR" sz="1400"/>
              <a:t>Βιταμίνες ( Α,Β,</a:t>
            </a:r>
            <a:r>
              <a:rPr lang="en-US" sz="1400"/>
              <a:t>C</a:t>
            </a:r>
            <a:r>
              <a:rPr lang="el-GR" sz="1400"/>
              <a:t>,</a:t>
            </a:r>
            <a:r>
              <a:rPr lang="en-US" sz="1400"/>
              <a:t>D</a:t>
            </a:r>
            <a:r>
              <a:rPr lang="el-GR" sz="1400"/>
              <a:t>,</a:t>
            </a:r>
            <a:r>
              <a:rPr lang="en-US" sz="1400"/>
              <a:t>E</a:t>
            </a:r>
            <a:r>
              <a:rPr lang="el-GR" sz="1400"/>
              <a:t>,</a:t>
            </a:r>
            <a:r>
              <a:rPr lang="en-US" sz="1400"/>
              <a:t>K</a:t>
            </a:r>
            <a:r>
              <a:rPr lang="el-GR" sz="1400"/>
              <a:t>)</a:t>
            </a:r>
          </a:p>
          <a:p>
            <a:pPr algn="l">
              <a:lnSpc>
                <a:spcPct val="80000"/>
              </a:lnSpc>
              <a:buFontTx/>
              <a:buChar char="•"/>
            </a:pPr>
            <a:r>
              <a:rPr lang="el-GR" sz="1400"/>
              <a:t>Φυτικές ίνες</a:t>
            </a:r>
          </a:p>
          <a:p>
            <a:pPr algn="l">
              <a:lnSpc>
                <a:spcPct val="80000"/>
              </a:lnSpc>
              <a:buFontTx/>
              <a:buChar char="•"/>
            </a:pPr>
            <a:r>
              <a:rPr lang="el-GR" sz="1400"/>
              <a:t>Φολικό οξύ</a:t>
            </a:r>
          </a:p>
          <a:p>
            <a:pPr algn="l">
              <a:lnSpc>
                <a:spcPct val="80000"/>
              </a:lnSpc>
              <a:buFontTx/>
              <a:buChar char="•"/>
            </a:pPr>
            <a:r>
              <a:rPr lang="el-GR" sz="1400"/>
              <a:t>Σίδηρος</a:t>
            </a:r>
          </a:p>
          <a:p>
            <a:pPr algn="l">
              <a:lnSpc>
                <a:spcPct val="80000"/>
              </a:lnSpc>
              <a:buFontTx/>
              <a:buChar char="•"/>
            </a:pPr>
            <a:r>
              <a:rPr lang="el-GR" sz="1400"/>
              <a:t>Μαγνήσιο</a:t>
            </a:r>
          </a:p>
          <a:p>
            <a:pPr algn="l">
              <a:lnSpc>
                <a:spcPct val="80000"/>
              </a:lnSpc>
              <a:buFontTx/>
              <a:buChar char="•"/>
            </a:pPr>
            <a:r>
              <a:rPr lang="el-GR" sz="1400"/>
              <a:t>Ω-3 λιπαρά οξέα</a:t>
            </a:r>
          </a:p>
          <a:p>
            <a:pPr algn="l">
              <a:lnSpc>
                <a:spcPct val="80000"/>
              </a:lnSpc>
              <a:buFontTx/>
              <a:buChar char="•"/>
            </a:pPr>
            <a:r>
              <a:rPr lang="el-GR" sz="1400"/>
              <a:t>Ασβέστιο</a:t>
            </a:r>
          </a:p>
          <a:p>
            <a:pPr algn="l">
              <a:lnSpc>
                <a:spcPct val="80000"/>
              </a:lnSpc>
              <a:buFontTx/>
              <a:buChar char="•"/>
            </a:pPr>
            <a:r>
              <a:rPr lang="el-GR" sz="1400"/>
              <a:t>Πρωτεΐνη</a:t>
            </a:r>
          </a:p>
          <a:p>
            <a:pPr algn="l">
              <a:lnSpc>
                <a:spcPct val="80000"/>
              </a:lnSpc>
              <a:buFontTx/>
              <a:buChar char="•"/>
            </a:pPr>
            <a:r>
              <a:rPr lang="el-GR" sz="1400"/>
              <a:t>Υδατάνθρακες</a:t>
            </a:r>
          </a:p>
          <a:p>
            <a:pPr algn="l">
              <a:lnSpc>
                <a:spcPct val="80000"/>
              </a:lnSpc>
            </a:pPr>
            <a:endParaRPr lang="el-GR" sz="140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Κλασικό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TotalTime>
  <Words>1314</Words>
  <Application>Microsoft Office PowerPoint</Application>
  <PresentationFormat>Προβολή στην οθόνη (4:3)</PresentationFormat>
  <Paragraphs>249</Paragraphs>
  <Slides>35</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Θέμα του Office</vt:lpstr>
      <vt:lpstr>ΕΡΕΥΝΗΤΙΚΗ ΕΡΓΑΣΙΑ Α2 2015-2016 ΔΙΑΤΡΟΦΗ</vt:lpstr>
      <vt:lpstr>1. Εξέλιξη Διατροφής</vt:lpstr>
      <vt:lpstr>2.Διατροφικές Διαταραχές και ΔΜΣ  Παχυσαρκία (Λώλη Πανωραία)    </vt:lpstr>
      <vt:lpstr>Νευρική Ανορεξία(Μπόρσας Ζαχαρίας)</vt:lpstr>
      <vt:lpstr>Ψυχογενής Ανορεξία ( Μελανάκη Μαρία)</vt:lpstr>
      <vt:lpstr>Νευρική Βουλιμία (Λώλη Πανωραία)</vt:lpstr>
      <vt:lpstr>Υποσιτισμός – Υπερσιτισμός (Κοντογεώργη Αφροδίτη)</vt:lpstr>
      <vt:lpstr>3.Δείκτης Μάζας Σώματος(ΔΜΣ) (Οζοβάν Μιχάλης)</vt:lpstr>
      <vt:lpstr>4.Ομάδες θρεπτικών συστατικών</vt:lpstr>
      <vt:lpstr>Διαφάνεια 10</vt:lpstr>
      <vt:lpstr>Διαφάνεια 11</vt:lpstr>
      <vt:lpstr>Διαφάνεια 12</vt:lpstr>
      <vt:lpstr>Διαφάνεια 13</vt:lpstr>
      <vt:lpstr>Διαφάνεια 14</vt:lpstr>
      <vt:lpstr>5.Προσέχουμε τι τρώμε και πόσο </vt:lpstr>
      <vt:lpstr>Βυζαντινή Εποχή</vt:lpstr>
      <vt:lpstr>Πρόγραμμα διατροφής Αρχαίων Ελλήνων</vt:lpstr>
      <vt:lpstr>Διαφάνεια 18</vt:lpstr>
      <vt:lpstr>ΟΦΕΛΗ</vt:lpstr>
      <vt:lpstr>Διαφάνεια 20</vt:lpstr>
      <vt:lpstr>Διαφάνεια 21</vt:lpstr>
      <vt:lpstr>Συμβουλές</vt:lpstr>
      <vt:lpstr>6.ΕΦΗΒΕΙΑ</vt:lpstr>
      <vt:lpstr>Οι τροφές των έφηβων πρέπει να περιέχουν:</vt:lpstr>
      <vt:lpstr>Διαφάνεια 25</vt:lpstr>
      <vt:lpstr>Τα γεύματα του έφηβου: </vt:lpstr>
      <vt:lpstr>Fast food </vt:lpstr>
      <vt:lpstr>7.Ρυπάνσεις</vt:lpstr>
      <vt:lpstr>Ρύπανση του εδάφους </vt:lpstr>
      <vt:lpstr>Ρύπανση της ατμόσφαιρας </vt:lpstr>
      <vt:lpstr>Ρύπανση της υδατόσφαιρας</vt:lpstr>
      <vt:lpstr>8.Μεταλλαγμένα τρόφιμα</vt:lpstr>
      <vt:lpstr>Πλεονεκτήματα των ΓΤΟ</vt:lpstr>
      <vt:lpstr>Πλεονεκτήματα των ΓΤΟ</vt:lpstr>
      <vt:lpstr>Διαφάνεια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ΕΡΕΥΝΗΤΙΚΗ ΕΡΓΑΣΙΑ Α2 2015-2016 ΔΙΑΤΡΟΦΗ</dc:title>
  <dc:creator>admin</dc:creator>
  <cp:lastModifiedBy>user</cp:lastModifiedBy>
  <cp:revision>6</cp:revision>
  <dcterms:created xsi:type="dcterms:W3CDTF">2016-04-17T17:06:49Z</dcterms:created>
  <dcterms:modified xsi:type="dcterms:W3CDTF">2016-04-20T07:38:16Z</dcterms:modified>
</cp:coreProperties>
</file>